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4"/>
  </p:notesMasterIdLst>
  <p:handoutMasterIdLst>
    <p:handoutMasterId r:id="rId35"/>
  </p:handoutMasterIdLst>
  <p:sldIdLst>
    <p:sldId id="267" r:id="rId5"/>
    <p:sldId id="307" r:id="rId6"/>
    <p:sldId id="278" r:id="rId7"/>
    <p:sldId id="283" r:id="rId8"/>
    <p:sldId id="284" r:id="rId9"/>
    <p:sldId id="285" r:id="rId10"/>
    <p:sldId id="286" r:id="rId11"/>
    <p:sldId id="287" r:id="rId12"/>
    <p:sldId id="288" r:id="rId13"/>
    <p:sldId id="289" r:id="rId14"/>
    <p:sldId id="279" r:id="rId15"/>
    <p:sldId id="290" r:id="rId16"/>
    <p:sldId id="291" r:id="rId17"/>
    <p:sldId id="292" r:id="rId18"/>
    <p:sldId id="293" r:id="rId19"/>
    <p:sldId id="294" r:id="rId20"/>
    <p:sldId id="295" r:id="rId21"/>
    <p:sldId id="296" r:id="rId22"/>
    <p:sldId id="297" r:id="rId23"/>
    <p:sldId id="298" r:id="rId24"/>
    <p:sldId id="299" r:id="rId25"/>
    <p:sldId id="269" r:id="rId26"/>
    <p:sldId id="300" r:id="rId27"/>
    <p:sldId id="301" r:id="rId28"/>
    <p:sldId id="302" r:id="rId29"/>
    <p:sldId id="303" r:id="rId30"/>
    <p:sldId id="304" r:id="rId31"/>
    <p:sldId id="305" r:id="rId32"/>
    <p:sldId id="306" r:id="rId33"/>
  </p:sldIdLst>
  <p:sldSz cx="12188825"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103" autoAdjust="0"/>
  </p:normalViewPr>
  <p:slideViewPr>
    <p:cSldViewPr>
      <p:cViewPr varScale="1">
        <p:scale>
          <a:sx n="67" d="100"/>
          <a:sy n="67" d="100"/>
        </p:scale>
        <p:origin x="472" y="5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5" d="100"/>
          <a:sy n="85" d="100"/>
        </p:scale>
        <p:origin x="25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alapis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alapis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alapis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Man pakanka informacijos, kurią gaunu iš mokyklos apie vaiko mokymąsi.</c:v>
                </c:pt>
                <c:pt idx="1">
                  <c:v>Iš rašomų įvertinimų už atsakinėjimą pamokų metu bei kontrolinių ir namų darbų įvertinimų suprantu, kokias temas mano vaikas dar turi pasikartoti.</c:v>
                </c:pt>
                <c:pt idx="2">
                  <c:v>Per klasės tėvų susirinkimus mūsų vaiko pasiekimai ir pažymiai nėra lyginami su kitų klasės mokinių pasiekimais ir pažymiais, o yra palyginami vaiko ankstesni pasiekimai su dabartiniais pasiekimais.</c:v>
                </c:pt>
                <c:pt idx="3">
                  <c:v>Mes gauname aiškią informaciją apie mūsų vaiko mokymąsi, pažangą bei pasiekimus, mokymosi spragas.</c:v>
                </c:pt>
                <c:pt idx="4">
                  <c:v>Savo kompetencijas mano vaikas išreiškia pristatydamas
individualius ir grupės darbus pamokose bei dalyvaudamas
mokyklos, rajono, respublikos renginiuose.</c:v>
                </c:pt>
              </c:strCache>
            </c:strRef>
          </c:cat>
          <c:val>
            <c:numRef>
              <c:f>Sheet1!$B$2:$B$6</c:f>
              <c:numCache>
                <c:formatCode>General</c:formatCode>
                <c:ptCount val="5"/>
                <c:pt idx="0">
                  <c:v>49</c:v>
                </c:pt>
                <c:pt idx="1">
                  <c:v>43</c:v>
                </c:pt>
                <c:pt idx="2">
                  <c:v>42</c:v>
                </c:pt>
                <c:pt idx="3">
                  <c:v>29</c:v>
                </c:pt>
                <c:pt idx="4">
                  <c:v>40</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Man pakanka informacijos, kurią gaunu iš mokyklos apie vaiko mokymąsi.</c:v>
                </c:pt>
                <c:pt idx="1">
                  <c:v>Iš rašomų įvertinimų už atsakinėjimą pamokų metu bei kontrolinių ir namų darbų įvertinimų suprantu, kokias temas mano vaikas dar turi pasikartoti.</c:v>
                </c:pt>
                <c:pt idx="2">
                  <c:v>Per klasės tėvų susirinkimus mūsų vaiko pasiekimai ir pažymiai nėra lyginami su kitų klasės mokinių pasiekimais ir pažymiais, o yra palyginami vaiko ankstesni pasiekimai su dabartiniais pasiekimais.</c:v>
                </c:pt>
                <c:pt idx="3">
                  <c:v>Mes gauname aiškią informaciją apie mūsų vaiko mokymąsi, pažangą bei pasiekimus, mokymosi spragas.</c:v>
                </c:pt>
                <c:pt idx="4">
                  <c:v>Savo kompetencijas mano vaikas išreiškia pristatydamas
individualius ir grupės darbus pamokose bei dalyvaudamas
mokyklos, rajono, respublikos renginiuose.</c:v>
                </c:pt>
              </c:strCache>
            </c:strRef>
          </c:cat>
          <c:val>
            <c:numRef>
              <c:f>Sheet1!$C$2:$C$6</c:f>
              <c:numCache>
                <c:formatCode>General</c:formatCode>
                <c:ptCount val="5"/>
                <c:pt idx="0">
                  <c:v>43</c:v>
                </c:pt>
                <c:pt idx="1">
                  <c:v>40</c:v>
                </c:pt>
                <c:pt idx="2">
                  <c:v>45</c:v>
                </c:pt>
                <c:pt idx="3">
                  <c:v>57</c:v>
                </c:pt>
                <c:pt idx="4">
                  <c:v>46</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Man pakanka informacijos, kurią gaunu iš mokyklos apie vaiko mokymąsi.</c:v>
                </c:pt>
                <c:pt idx="1">
                  <c:v>Iš rašomų įvertinimų už atsakinėjimą pamokų metu bei kontrolinių ir namų darbų įvertinimų suprantu, kokias temas mano vaikas dar turi pasikartoti.</c:v>
                </c:pt>
                <c:pt idx="2">
                  <c:v>Per klasės tėvų susirinkimus mūsų vaiko pasiekimai ir pažymiai nėra lyginami su kitų klasės mokinių pasiekimais ir pažymiais, o yra palyginami vaiko ankstesni pasiekimai su dabartiniais pasiekimais.</c:v>
                </c:pt>
                <c:pt idx="3">
                  <c:v>Mes gauname aiškią informaciją apie mūsų vaiko mokymąsi, pažangą bei pasiekimus, mokymosi spragas.</c:v>
                </c:pt>
                <c:pt idx="4">
                  <c:v>Savo kompetencijas mano vaikas išreiškia pristatydamas
individualius ir grupės darbus pamokose bei dalyvaudamas
mokyklos, rajono, respublikos renginiuose.</c:v>
                </c:pt>
              </c:strCache>
            </c:strRef>
          </c:cat>
          <c:val>
            <c:numRef>
              <c:f>Sheet1!$D$2:$D$6</c:f>
              <c:numCache>
                <c:formatCode>General</c:formatCode>
                <c:ptCount val="5"/>
                <c:pt idx="0">
                  <c:v>3</c:v>
                </c:pt>
                <c:pt idx="1">
                  <c:v>9</c:v>
                </c:pt>
                <c:pt idx="2">
                  <c:v>9</c:v>
                </c:pt>
                <c:pt idx="3">
                  <c:v>11</c:v>
                </c:pt>
                <c:pt idx="4">
                  <c:v>11</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Man pakanka informacijos, kurią gaunu iš mokyklos apie vaiko mokymąsi.</c:v>
                </c:pt>
                <c:pt idx="1">
                  <c:v>Iš rašomų įvertinimų už atsakinėjimą pamokų metu bei kontrolinių ir namų darbų įvertinimų suprantu, kokias temas mano vaikas dar turi pasikartoti.</c:v>
                </c:pt>
                <c:pt idx="2">
                  <c:v>Per klasės tėvų susirinkimus mūsų vaiko pasiekimai ir pažymiai nėra lyginami su kitų klasės mokinių pasiekimais ir pažymiais, o yra palyginami vaiko ankstesni pasiekimai su dabartiniais pasiekimais.</c:v>
                </c:pt>
                <c:pt idx="3">
                  <c:v>Mes gauname aiškią informaciją apie mūsų vaiko mokymąsi, pažangą bei pasiekimus, mokymosi spragas.</c:v>
                </c:pt>
                <c:pt idx="4">
                  <c:v>Savo kompetencijas mano vaikas išreiškia pristatydamas
individualius ir grupės darbus pamokose bei dalyvaudamas
mokyklos, rajono, respublikos renginiuose.</c:v>
                </c:pt>
              </c:strCache>
            </c:strRef>
          </c:cat>
          <c:val>
            <c:numRef>
              <c:f>Sheet1!$E$2:$E$6</c:f>
              <c:numCache>
                <c:formatCode>General</c:formatCode>
                <c:ptCount val="5"/>
                <c:pt idx="0">
                  <c:v>6</c:v>
                </c:pt>
                <c:pt idx="1">
                  <c:v>9</c:v>
                </c:pt>
                <c:pt idx="2">
                  <c:v>3</c:v>
                </c:pt>
                <c:pt idx="3">
                  <c:v>3</c:v>
                </c:pt>
                <c:pt idx="4">
                  <c:v>3</c:v>
                </c:pt>
              </c:numCache>
            </c:numRef>
          </c:val>
        </c:ser>
        <c:dLbls>
          <c:showLegendKey val="0"/>
          <c:showVal val="0"/>
          <c:showCatName val="0"/>
          <c:showSerName val="0"/>
          <c:showPercent val="0"/>
          <c:showBubbleSize val="0"/>
        </c:dLbls>
        <c:gapWidth val="199"/>
        <c:overlap val="100"/>
        <c:axId val="304848304"/>
        <c:axId val="304849480"/>
      </c:barChart>
      <c:catAx>
        <c:axId val="30484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4849480"/>
        <c:crosses val="autoZero"/>
        <c:auto val="1"/>
        <c:lblAlgn val="ctr"/>
        <c:lblOffset val="100"/>
        <c:noMultiLvlLbl val="0"/>
      </c:catAx>
      <c:valAx>
        <c:axId val="304849480"/>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4848304"/>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Vaiko įsivertinimas motyvuoja jį toliau mokytis, šalinti spragas.</c:v>
                </c:pt>
                <c:pt idx="1">
                  <c:v>Mano vaikas veiksmingai vertinamas neformaliai: yra pagiriamas, o kritika išsakoma pozityviai.</c:v>
                </c:pt>
                <c:pt idx="2">
                  <c:v>Prieš kiekvieną atsiskaitymą mano vaikui primenami vertinimo kriterijai.</c:v>
                </c:pt>
                <c:pt idx="3">
                  <c:v>Aš visuomet informuojama (-s) apie mokykloje vaikui keliamus reikalavimus (susijusius su mokymusi, elgesiu ir pan.).</c:v>
                </c:pt>
                <c:pt idx="4">
                  <c:v>Mokytojų įvertinimai atitinka mano vaiko gebėjimus.</c:v>
                </c:pt>
              </c:strCache>
            </c:strRef>
          </c:cat>
          <c:val>
            <c:numRef>
              <c:f>Sheet1!$B$2:$B$6</c:f>
              <c:numCache>
                <c:formatCode>General</c:formatCode>
                <c:ptCount val="5"/>
                <c:pt idx="0">
                  <c:v>42</c:v>
                </c:pt>
                <c:pt idx="1">
                  <c:v>37</c:v>
                </c:pt>
                <c:pt idx="2">
                  <c:v>26</c:v>
                </c:pt>
                <c:pt idx="3">
                  <c:v>37</c:v>
                </c:pt>
                <c:pt idx="4">
                  <c:v>29</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Vaiko įsivertinimas motyvuoja jį toliau mokytis, šalinti spragas.</c:v>
                </c:pt>
                <c:pt idx="1">
                  <c:v>Mano vaikas veiksmingai vertinamas neformaliai: yra pagiriamas, o kritika išsakoma pozityviai.</c:v>
                </c:pt>
                <c:pt idx="2">
                  <c:v>Prieš kiekvieną atsiskaitymą mano vaikui primenami vertinimo kriterijai.</c:v>
                </c:pt>
                <c:pt idx="3">
                  <c:v>Aš visuomet informuojama (-s) apie mokykloje vaikui keliamus reikalavimus (susijusius su mokymusi, elgesiu ir pan.).</c:v>
                </c:pt>
                <c:pt idx="4">
                  <c:v>Mokytojų įvertinimai atitinka mano vaiko gebėjimus.</c:v>
                </c:pt>
              </c:strCache>
            </c:strRef>
          </c:cat>
          <c:val>
            <c:numRef>
              <c:f>Sheet1!$C$2:$C$6</c:f>
              <c:numCache>
                <c:formatCode>General</c:formatCode>
                <c:ptCount val="5"/>
                <c:pt idx="0">
                  <c:v>27</c:v>
                </c:pt>
                <c:pt idx="1">
                  <c:v>34</c:v>
                </c:pt>
                <c:pt idx="2">
                  <c:v>49</c:v>
                </c:pt>
                <c:pt idx="3">
                  <c:v>40</c:v>
                </c:pt>
                <c:pt idx="4">
                  <c:v>49</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Vaiko įsivertinimas motyvuoja jį toliau mokytis, šalinti spragas.</c:v>
                </c:pt>
                <c:pt idx="1">
                  <c:v>Mano vaikas veiksmingai vertinamas neformaliai: yra pagiriamas, o kritika išsakoma pozityviai.</c:v>
                </c:pt>
                <c:pt idx="2">
                  <c:v>Prieš kiekvieną atsiskaitymą mano vaikui primenami vertinimo kriterijai.</c:v>
                </c:pt>
                <c:pt idx="3">
                  <c:v>Aš visuomet informuojama (-s) apie mokykloje vaikui keliamus reikalavimus (susijusius su mokymusi, elgesiu ir pan.).</c:v>
                </c:pt>
                <c:pt idx="4">
                  <c:v>Mokytojų įvertinimai atitinka mano vaiko gebėjimus.</c:v>
                </c:pt>
              </c:strCache>
            </c:strRef>
          </c:cat>
          <c:val>
            <c:numRef>
              <c:f>Sheet1!$D$2:$D$6</c:f>
              <c:numCache>
                <c:formatCode>General</c:formatCode>
                <c:ptCount val="5"/>
                <c:pt idx="0">
                  <c:v>27</c:v>
                </c:pt>
                <c:pt idx="1">
                  <c:v>23</c:v>
                </c:pt>
                <c:pt idx="2">
                  <c:v>17</c:v>
                </c:pt>
                <c:pt idx="3">
                  <c:v>17</c:v>
                </c:pt>
                <c:pt idx="4">
                  <c:v>17</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Vaiko įsivertinimas motyvuoja jį toliau mokytis, šalinti spragas.</c:v>
                </c:pt>
                <c:pt idx="1">
                  <c:v>Mano vaikas veiksmingai vertinamas neformaliai: yra pagiriamas, o kritika išsakoma pozityviai.</c:v>
                </c:pt>
                <c:pt idx="2">
                  <c:v>Prieš kiekvieną atsiskaitymą mano vaikui primenami vertinimo kriterijai.</c:v>
                </c:pt>
                <c:pt idx="3">
                  <c:v>Aš visuomet informuojama (-s) apie mokykloje vaikui keliamus reikalavimus (susijusius su mokymusi, elgesiu ir pan.).</c:v>
                </c:pt>
                <c:pt idx="4">
                  <c:v>Mokytojų įvertinimai atitinka mano vaiko gebėjimus.</c:v>
                </c:pt>
              </c:strCache>
            </c:strRef>
          </c:cat>
          <c:val>
            <c:numRef>
              <c:f>Sheet1!$E$2:$E$6</c:f>
              <c:numCache>
                <c:formatCode>General</c:formatCode>
                <c:ptCount val="5"/>
                <c:pt idx="0">
                  <c:v>3</c:v>
                </c:pt>
                <c:pt idx="1">
                  <c:v>6</c:v>
                </c:pt>
                <c:pt idx="2">
                  <c:v>9</c:v>
                </c:pt>
                <c:pt idx="3">
                  <c:v>6</c:v>
                </c:pt>
                <c:pt idx="4">
                  <c:v>6</c:v>
                </c:pt>
              </c:numCache>
            </c:numRef>
          </c:val>
        </c:ser>
        <c:dLbls>
          <c:showLegendKey val="0"/>
          <c:showVal val="0"/>
          <c:showCatName val="0"/>
          <c:showSerName val="0"/>
          <c:showPercent val="0"/>
          <c:showBubbleSize val="0"/>
        </c:dLbls>
        <c:gapWidth val="199"/>
        <c:overlap val="100"/>
        <c:axId val="280183920"/>
        <c:axId val="309421720"/>
      </c:barChart>
      <c:catAx>
        <c:axId val="28018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9421720"/>
        <c:crosses val="autoZero"/>
        <c:auto val="1"/>
        <c:lblAlgn val="ctr"/>
        <c:lblOffset val="100"/>
        <c:noMultiLvlLbl val="0"/>
      </c:catAx>
      <c:valAx>
        <c:axId val="309421720"/>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80183920"/>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Mokytojų rašomi įvertinimai už atsakinėjimą pamokų metu, kontrolinius ir namų darbus yra pelnyti.</c:v>
                </c:pt>
                <c:pt idx="1">
                  <c:v>Mokytojai mokinius supažindina su rezultatais po kiekvieno kontrolinio ir savarankiško darbo, baigus skyrių, mėnesio pabaigoje, pusmečio gale.</c:v>
                </c:pt>
                <c:pt idx="2">
                  <c:v>Aktyviau dalyvauju pamokoje, kai mokytoja (-s) mane pagiria žodžiu, padėkoja už gerą dalyvavimą pamokoje, įvertina pažymiu, patikrina namų darbai.</c:v>
                </c:pt>
                <c:pt idx="3">
                  <c:v>Man yra aiškūs ir suprantami vertinimo kriterijai.</c:v>
                </c:pt>
                <c:pt idx="4">
                  <c:v>Mokytoja (-s) per pamoką vertina ir neformaliai: pagiria, o kritiką išsako pozityviai.</c:v>
                </c:pt>
              </c:strCache>
            </c:strRef>
          </c:cat>
          <c:val>
            <c:numRef>
              <c:f>Sheet1!$B$2:$B$6</c:f>
              <c:numCache>
                <c:formatCode>General</c:formatCode>
                <c:ptCount val="5"/>
                <c:pt idx="0">
                  <c:v>40</c:v>
                </c:pt>
                <c:pt idx="1">
                  <c:v>44</c:v>
                </c:pt>
                <c:pt idx="2">
                  <c:v>63</c:v>
                </c:pt>
                <c:pt idx="3">
                  <c:v>34</c:v>
                </c:pt>
                <c:pt idx="4">
                  <c:v>29</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Mokytojų rašomi įvertinimai už atsakinėjimą pamokų metu, kontrolinius ir namų darbus yra pelnyti.</c:v>
                </c:pt>
                <c:pt idx="1">
                  <c:v>Mokytojai mokinius supažindina su rezultatais po kiekvieno kontrolinio ir savarankiško darbo, baigus skyrių, mėnesio pabaigoje, pusmečio gale.</c:v>
                </c:pt>
                <c:pt idx="2">
                  <c:v>Aktyviau dalyvauju pamokoje, kai mokytoja (-s) mane pagiria žodžiu, padėkoja už gerą dalyvavimą pamokoje, įvertina pažymiu, patikrina namų darbai.</c:v>
                </c:pt>
                <c:pt idx="3">
                  <c:v>Man yra aiškūs ir suprantami vertinimo kriterijai.</c:v>
                </c:pt>
                <c:pt idx="4">
                  <c:v>Mokytoja (-s) per pamoką vertina ir neformaliai: pagiria, o kritiką išsako pozityviai.</c:v>
                </c:pt>
              </c:strCache>
            </c:strRef>
          </c:cat>
          <c:val>
            <c:numRef>
              <c:f>Sheet1!$C$2:$C$6</c:f>
              <c:numCache>
                <c:formatCode>General</c:formatCode>
                <c:ptCount val="5"/>
                <c:pt idx="0">
                  <c:v>47</c:v>
                </c:pt>
                <c:pt idx="1">
                  <c:v>42</c:v>
                </c:pt>
                <c:pt idx="2">
                  <c:v>22</c:v>
                </c:pt>
                <c:pt idx="3">
                  <c:v>50</c:v>
                </c:pt>
                <c:pt idx="4">
                  <c:v>54</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Mokytojų rašomi įvertinimai už atsakinėjimą pamokų metu, kontrolinius ir namų darbus yra pelnyti.</c:v>
                </c:pt>
                <c:pt idx="1">
                  <c:v>Mokytojai mokinius supažindina su rezultatais po kiekvieno kontrolinio ir savarankiško darbo, baigus skyrių, mėnesio pabaigoje, pusmečio gale.</c:v>
                </c:pt>
                <c:pt idx="2">
                  <c:v>Aktyviau dalyvauju pamokoje, kai mokytoja (-s) mane pagiria žodžiu, padėkoja už gerą dalyvavimą pamokoje, įvertina pažymiu, patikrina namų darbai.</c:v>
                </c:pt>
                <c:pt idx="3">
                  <c:v>Man yra aiškūs ir suprantami vertinimo kriterijai.</c:v>
                </c:pt>
                <c:pt idx="4">
                  <c:v>Mokytoja (-s) per pamoką vertina ir neformaliai: pagiria, o kritiką išsako pozityviai.</c:v>
                </c:pt>
              </c:strCache>
            </c:strRef>
          </c:cat>
          <c:val>
            <c:numRef>
              <c:f>Sheet1!$D$2:$D$6</c:f>
              <c:numCache>
                <c:formatCode>General</c:formatCode>
                <c:ptCount val="5"/>
                <c:pt idx="0">
                  <c:v>9</c:v>
                </c:pt>
                <c:pt idx="1">
                  <c:v>8</c:v>
                </c:pt>
                <c:pt idx="2">
                  <c:v>10</c:v>
                </c:pt>
                <c:pt idx="3">
                  <c:v>10</c:v>
                </c:pt>
                <c:pt idx="4">
                  <c:v>8</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Mokytojų rašomi įvertinimai už atsakinėjimą pamokų metu, kontrolinius ir namų darbus yra pelnyti.</c:v>
                </c:pt>
                <c:pt idx="1">
                  <c:v>Mokytojai mokinius supažindina su rezultatais po kiekvieno kontrolinio ir savarankiško darbo, baigus skyrių, mėnesio pabaigoje, pusmečio gale.</c:v>
                </c:pt>
                <c:pt idx="2">
                  <c:v>Aktyviau dalyvauju pamokoje, kai mokytoja (-s) mane pagiria žodžiu, padėkoja už gerą dalyvavimą pamokoje, įvertina pažymiu, patikrina namų darbai.</c:v>
                </c:pt>
                <c:pt idx="3">
                  <c:v>Man yra aiškūs ir suprantami vertinimo kriterijai.</c:v>
                </c:pt>
                <c:pt idx="4">
                  <c:v>Mokytoja (-s) per pamoką vertina ir neformaliai: pagiria, o kritiką išsako pozityviai.</c:v>
                </c:pt>
              </c:strCache>
            </c:strRef>
          </c:cat>
          <c:val>
            <c:numRef>
              <c:f>Sheet1!$E$2:$E$6</c:f>
              <c:numCache>
                <c:formatCode>General</c:formatCode>
                <c:ptCount val="5"/>
                <c:pt idx="0">
                  <c:v>4</c:v>
                </c:pt>
                <c:pt idx="1">
                  <c:v>6</c:v>
                </c:pt>
                <c:pt idx="2">
                  <c:v>4</c:v>
                </c:pt>
                <c:pt idx="3">
                  <c:v>6</c:v>
                </c:pt>
                <c:pt idx="4">
                  <c:v>8</c:v>
                </c:pt>
              </c:numCache>
            </c:numRef>
          </c:val>
        </c:ser>
        <c:dLbls>
          <c:showLegendKey val="0"/>
          <c:showVal val="0"/>
          <c:showCatName val="0"/>
          <c:showSerName val="0"/>
          <c:showPercent val="0"/>
          <c:showBubbleSize val="0"/>
        </c:dLbls>
        <c:gapWidth val="199"/>
        <c:overlap val="100"/>
        <c:axId val="309427600"/>
        <c:axId val="309424464"/>
      </c:barChart>
      <c:catAx>
        <c:axId val="30942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9424464"/>
        <c:crosses val="autoZero"/>
        <c:auto val="1"/>
        <c:lblAlgn val="ctr"/>
        <c:lblOffset val="100"/>
        <c:noMultiLvlLbl val="0"/>
      </c:catAx>
      <c:valAx>
        <c:axId val="309424464"/>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9427600"/>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Kiekvienos pamokos uždavinyje nurodomi aiškūs vertinimo kriterijai.</c:v>
                </c:pt>
                <c:pt idx="1">
                  <c:v>Pamokose pristatau individualius ir grupės darbus, dalyvauju mokyklos, rajono, respublikos renginiuose.</c:v>
                </c:pt>
                <c:pt idx="2">
                  <c:v>Mokytojai nelygina mano pasiekimų ir pažymių su kitų klasės mokinių pasiekimais. Mokytojai lygina tik mano ankstesnius pasiekimus su dabartiniais pasiekimais.</c:v>
                </c:pt>
                <c:pt idx="3">
                  <c:v>Mokytojai mokslo metų eigoje su kiekvienu mokiniu aptaria jų mokymosi pažangą, paaiškina, pataria, kaip jie galėtų geriau mokytis.</c:v>
                </c:pt>
                <c:pt idx="4">
                  <c:v>Mokytojai informuoja mano tėvus apie tai, kaip man sekasi mokykloje.</c:v>
                </c:pt>
              </c:strCache>
            </c:strRef>
          </c:cat>
          <c:val>
            <c:numRef>
              <c:f>Sheet1!$B$2:$B$6</c:f>
              <c:numCache>
                <c:formatCode>General</c:formatCode>
                <c:ptCount val="5"/>
                <c:pt idx="0">
                  <c:v>27</c:v>
                </c:pt>
                <c:pt idx="1">
                  <c:v>22</c:v>
                </c:pt>
                <c:pt idx="2">
                  <c:v>32</c:v>
                </c:pt>
                <c:pt idx="3">
                  <c:v>41</c:v>
                </c:pt>
                <c:pt idx="4">
                  <c:v>33</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Kiekvienos pamokos uždavinyje nurodomi aiškūs vertinimo kriterijai.</c:v>
                </c:pt>
                <c:pt idx="1">
                  <c:v>Pamokose pristatau individualius ir grupės darbus, dalyvauju mokyklos, rajono, respublikos renginiuose.</c:v>
                </c:pt>
                <c:pt idx="2">
                  <c:v>Mokytojai nelygina mano pasiekimų ir pažymių su kitų klasės mokinių pasiekimais. Mokytojai lygina tik mano ankstesnius pasiekimus su dabartiniais pasiekimais.</c:v>
                </c:pt>
                <c:pt idx="3">
                  <c:v>Mokytojai mokslo metų eigoje su kiekvienu mokiniu aptaria jų mokymosi pažangą, paaiškina, pataria, kaip jie galėtų geriau mokytis.</c:v>
                </c:pt>
                <c:pt idx="4">
                  <c:v>Mokytojai informuoja mano tėvus apie tai, kaip man sekasi mokykloje.</c:v>
                </c:pt>
              </c:strCache>
            </c:strRef>
          </c:cat>
          <c:val>
            <c:numRef>
              <c:f>Sheet1!$C$2:$C$6</c:f>
              <c:numCache>
                <c:formatCode>General</c:formatCode>
                <c:ptCount val="5"/>
                <c:pt idx="0">
                  <c:v>32</c:v>
                </c:pt>
                <c:pt idx="1">
                  <c:v>41</c:v>
                </c:pt>
                <c:pt idx="2">
                  <c:v>36</c:v>
                </c:pt>
                <c:pt idx="3">
                  <c:v>33</c:v>
                </c:pt>
                <c:pt idx="4">
                  <c:v>43</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Kiekvienos pamokos uždavinyje nurodomi aiškūs vertinimo kriterijai.</c:v>
                </c:pt>
                <c:pt idx="1">
                  <c:v>Pamokose pristatau individualius ir grupės darbus, dalyvauju mokyklos, rajono, respublikos renginiuose.</c:v>
                </c:pt>
                <c:pt idx="2">
                  <c:v>Mokytojai nelygina mano pasiekimų ir pažymių su kitų klasės mokinių pasiekimais. Mokytojai lygina tik mano ankstesnius pasiekimus su dabartiniais pasiekimais.</c:v>
                </c:pt>
                <c:pt idx="3">
                  <c:v>Mokytojai mokslo metų eigoje su kiekvienu mokiniu aptaria jų mokymosi pažangą, paaiškina, pataria, kaip jie galėtų geriau mokytis.</c:v>
                </c:pt>
                <c:pt idx="4">
                  <c:v>Mokytojai informuoja mano tėvus apie tai, kaip man sekasi mokykloje.</c:v>
                </c:pt>
              </c:strCache>
            </c:strRef>
          </c:cat>
          <c:val>
            <c:numRef>
              <c:f>Sheet1!$D$2:$D$6</c:f>
              <c:numCache>
                <c:formatCode>General</c:formatCode>
                <c:ptCount val="5"/>
                <c:pt idx="0">
                  <c:v>34</c:v>
                </c:pt>
                <c:pt idx="1">
                  <c:v>22</c:v>
                </c:pt>
                <c:pt idx="2">
                  <c:v>13</c:v>
                </c:pt>
                <c:pt idx="3">
                  <c:v>13</c:v>
                </c:pt>
                <c:pt idx="4">
                  <c:v>12</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Kiekvienos pamokos uždavinyje nurodomi aiškūs vertinimo kriterijai.</c:v>
                </c:pt>
                <c:pt idx="1">
                  <c:v>Pamokose pristatau individualius ir grupės darbus, dalyvauju mokyklos, rajono, respublikos renginiuose.</c:v>
                </c:pt>
                <c:pt idx="2">
                  <c:v>Mokytojai nelygina mano pasiekimų ir pažymių su kitų klasės mokinių pasiekimais. Mokytojai lygina tik mano ankstesnius pasiekimus su dabartiniais pasiekimais.</c:v>
                </c:pt>
                <c:pt idx="3">
                  <c:v>Mokytojai mokslo metų eigoje su kiekvienu mokiniu aptaria jų mokymosi pažangą, paaiškina, pataria, kaip jie galėtų geriau mokytis.</c:v>
                </c:pt>
                <c:pt idx="4">
                  <c:v>Mokytojai informuoja mano tėvus apie tai, kaip man sekasi mokykloje.</c:v>
                </c:pt>
              </c:strCache>
            </c:strRef>
          </c:cat>
          <c:val>
            <c:numRef>
              <c:f>Sheet1!$E$2:$E$6</c:f>
              <c:numCache>
                <c:formatCode>General</c:formatCode>
                <c:ptCount val="5"/>
                <c:pt idx="0">
                  <c:v>7</c:v>
                </c:pt>
                <c:pt idx="1">
                  <c:v>15</c:v>
                </c:pt>
                <c:pt idx="2">
                  <c:v>19</c:v>
                </c:pt>
                <c:pt idx="3">
                  <c:v>13</c:v>
                </c:pt>
                <c:pt idx="4">
                  <c:v>12</c:v>
                </c:pt>
              </c:numCache>
            </c:numRef>
          </c:val>
        </c:ser>
        <c:dLbls>
          <c:showLegendKey val="0"/>
          <c:showVal val="0"/>
          <c:showCatName val="0"/>
          <c:showSerName val="0"/>
          <c:showPercent val="0"/>
          <c:showBubbleSize val="0"/>
        </c:dLbls>
        <c:gapWidth val="199"/>
        <c:overlap val="100"/>
        <c:axId val="309427992"/>
        <c:axId val="309428776"/>
      </c:barChart>
      <c:catAx>
        <c:axId val="309427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9428776"/>
        <c:crosses val="autoZero"/>
        <c:auto val="1"/>
        <c:lblAlgn val="ctr"/>
        <c:lblOffset val="100"/>
        <c:noMultiLvlLbl val="0"/>
      </c:catAx>
      <c:valAx>
        <c:axId val="309428776"/>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9427992"/>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Prieš kiekvieną atsiskaitymą mokiniams primenu vertinimo kriterijus.</c:v>
                </c:pt>
                <c:pt idx="1">
                  <c:v>Mokinių įsivertinimas stiprina jų mokymosi motyvus, pasitikėjimą savimi, objektyvų požiūrį į savo pasiekimus ir daromą pažangą.</c:v>
                </c:pt>
                <c:pt idx="2">
                  <c:v>Mokslo metų eigoje su mokiniais aptariu jų mokymosi pažangą, paaiškinu, patariu, kaip jie galėtų geriau mokytis.</c:v>
                </c:pt>
                <c:pt idx="3">
                  <c:v>Kiekvienos pamokos uždavinyje nurodau aiškius vertinimo kriterijus.</c:v>
                </c:pt>
                <c:pt idx="4">
                  <c:v>Mokinius supažindinu su rezultatais reguliariai (po kiekvieno kontrolinio ir savarankiško darbo, baigus skyrių, mėnesio pabaigoje, pusmečio gale).</c:v>
                </c:pt>
              </c:strCache>
            </c:strRef>
          </c:cat>
          <c:val>
            <c:numRef>
              <c:f>Sheet1!$B$2:$B$6</c:f>
              <c:numCache>
                <c:formatCode>General</c:formatCode>
                <c:ptCount val="5"/>
                <c:pt idx="0">
                  <c:v>57</c:v>
                </c:pt>
                <c:pt idx="1">
                  <c:v>62</c:v>
                </c:pt>
                <c:pt idx="2">
                  <c:v>67</c:v>
                </c:pt>
                <c:pt idx="3">
                  <c:v>67</c:v>
                </c:pt>
                <c:pt idx="4">
                  <c:v>76</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Prieš kiekvieną atsiskaitymą mokiniams primenu vertinimo kriterijus.</c:v>
                </c:pt>
                <c:pt idx="1">
                  <c:v>Mokinių įsivertinimas stiprina jų mokymosi motyvus, pasitikėjimą savimi, objektyvų požiūrį į savo pasiekimus ir daromą pažangą.</c:v>
                </c:pt>
                <c:pt idx="2">
                  <c:v>Mokslo metų eigoje su mokiniais aptariu jų mokymosi pažangą, paaiškinu, patariu, kaip jie galėtų geriau mokytis.</c:v>
                </c:pt>
                <c:pt idx="3">
                  <c:v>Kiekvienos pamokos uždavinyje nurodau aiškius vertinimo kriterijus.</c:v>
                </c:pt>
                <c:pt idx="4">
                  <c:v>Mokinius supažindinu su rezultatais reguliariai (po kiekvieno kontrolinio ir savarankiško darbo, baigus skyrių, mėnesio pabaigoje, pusmečio gale).</c:v>
                </c:pt>
              </c:strCache>
            </c:strRef>
          </c:cat>
          <c:val>
            <c:numRef>
              <c:f>Sheet1!$C$2:$C$6</c:f>
              <c:numCache>
                <c:formatCode>General</c:formatCode>
                <c:ptCount val="5"/>
                <c:pt idx="0">
                  <c:v>43</c:v>
                </c:pt>
                <c:pt idx="1">
                  <c:v>38</c:v>
                </c:pt>
                <c:pt idx="2">
                  <c:v>33</c:v>
                </c:pt>
                <c:pt idx="3">
                  <c:v>33</c:v>
                </c:pt>
                <c:pt idx="4">
                  <c:v>24</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Prieš kiekvieną atsiskaitymą mokiniams primenu vertinimo kriterijus.</c:v>
                </c:pt>
                <c:pt idx="1">
                  <c:v>Mokinių įsivertinimas stiprina jų mokymosi motyvus, pasitikėjimą savimi, objektyvų požiūrį į savo pasiekimus ir daromą pažangą.</c:v>
                </c:pt>
                <c:pt idx="2">
                  <c:v>Mokslo metų eigoje su mokiniais aptariu jų mokymosi pažangą, paaiškinu, patariu, kaip jie galėtų geriau mokytis.</c:v>
                </c:pt>
                <c:pt idx="3">
                  <c:v>Kiekvienos pamokos uždavinyje nurodau aiškius vertinimo kriterijus.</c:v>
                </c:pt>
                <c:pt idx="4">
                  <c:v>Mokinius supažindinu su rezultatais reguliariai (po kiekvieno kontrolinio ir savarankiško darbo, baigus skyrių, mėnesio pabaigoje, pusmečio gale).</c:v>
                </c:pt>
              </c:strCache>
            </c:strRef>
          </c:cat>
          <c:val>
            <c:numRef>
              <c:f>Sheet1!$D$2:$D$6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Prieš kiekvieną atsiskaitymą mokiniams primenu vertinimo kriterijus.</c:v>
                </c:pt>
                <c:pt idx="1">
                  <c:v>Mokinių įsivertinimas stiprina jų mokymosi motyvus, pasitikėjimą savimi, objektyvų požiūrį į savo pasiekimus ir daromą pažangą.</c:v>
                </c:pt>
                <c:pt idx="2">
                  <c:v>Mokslo metų eigoje su mokiniais aptariu jų mokymosi pažangą, paaiškinu, patariu, kaip jie galėtų geriau mokytis.</c:v>
                </c:pt>
                <c:pt idx="3">
                  <c:v>Kiekvienos pamokos uždavinyje nurodau aiškius vertinimo kriterijus.</c:v>
                </c:pt>
                <c:pt idx="4">
                  <c:v>Mokinius supažindinu su rezultatais reguliariai (po kiekvieno kontrolinio ir savarankiško darbo, baigus skyrių, mėnesio pabaigoje, pusmečio gale).</c:v>
                </c:pt>
              </c:strCache>
            </c:strRef>
          </c:cat>
          <c:val>
            <c:numRef>
              <c:f>Sheet1!$E$2:$E$6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99"/>
        <c:overlap val="100"/>
        <c:axId val="309426424"/>
        <c:axId val="309423288"/>
      </c:barChart>
      <c:catAx>
        <c:axId val="309426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9423288"/>
        <c:crosses val="autoZero"/>
        <c:auto val="1"/>
        <c:lblAlgn val="ctr"/>
        <c:lblOffset val="100"/>
        <c:noMultiLvlLbl val="0"/>
      </c:catAx>
      <c:valAx>
        <c:axId val="309423288"/>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9426424"/>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Visiškai sutinku</c:v>
                </c:pt>
              </c:strCache>
            </c:strRef>
          </c:tx>
          <c:spPr>
            <a:solidFill>
              <a:schemeClr val="accent5">
                <a:shade val="58000"/>
              </a:schemeClr>
            </a:solidFill>
            <a:ln>
              <a:noFill/>
            </a:ln>
            <a:effectLst/>
          </c:spPr>
          <c:invertIfNegative val="0"/>
          <c:cat>
            <c:strRef>
              <c:f>Sheet1!$A$2:$A$6</c:f>
              <c:strCache>
                <c:ptCount val="5"/>
                <c:pt idx="0">
                  <c:v>Elektroniniame dienyne fiksuoju informaciją (pagyrimai, pastabos, komentarai).</c:v>
                </c:pt>
                <c:pt idx="1">
                  <c:v>Tėvus informuoju apie vaiko pasiekimus ir pažangą įvairiais būdais (elektronis dienynas, pasirašytinis supažindinimas su informacija apie pasiekimus, pokalbiai su tėvais apie vaiko asmeninę pažangą).</c:v>
                </c:pt>
                <c:pt idx="2">
                  <c:v>Vertinimo metu gautą informaciją (po kiekvieno pažymiu vertinamo darbo) naudoju ugdymo turiniui bei trumpalaikiams ir ilgalaikiams dalykų planams sudaryti ir koreguoti.</c:v>
                </c:pt>
                <c:pt idx="3">
                  <c:v>Mokinius mokslo metų pradžioje supažindinu su pažangos ir pasiekimų vertinimo tvarka, mokytojo parengtais mokymosi pasiekimų vertinimo reikalavimais ir kriterijais.</c:v>
                </c:pt>
                <c:pt idx="4">
                  <c:v>Naudoju grįžtamojo ryšio metodus, skirtus pamokos reflektavimui, kiekvieną pamoką.</c:v>
                </c:pt>
              </c:strCache>
            </c:strRef>
          </c:cat>
          <c:val>
            <c:numRef>
              <c:f>Sheet1!$B$2:$B$6</c:f>
              <c:numCache>
                <c:formatCode>General</c:formatCode>
                <c:ptCount val="5"/>
                <c:pt idx="0">
                  <c:v>62</c:v>
                </c:pt>
                <c:pt idx="1">
                  <c:v>57</c:v>
                </c:pt>
                <c:pt idx="2">
                  <c:v>28</c:v>
                </c:pt>
                <c:pt idx="3">
                  <c:v>57</c:v>
                </c:pt>
                <c:pt idx="4">
                  <c:v>43</c:v>
                </c:pt>
              </c:numCache>
            </c:numRef>
          </c:val>
          <c:extLst xmlns:c16r2="http://schemas.microsoft.com/office/drawing/2015/06/chart">
            <c:ext xmlns:c16="http://schemas.microsoft.com/office/drawing/2014/chart" uri="{C3380CC4-5D6E-409C-BE32-E72D297353CC}">
              <c16:uniqueId val="{00000000-3514-4EFA-8242-05C3FB47F50E}"/>
            </c:ext>
          </c:extLst>
        </c:ser>
        <c:ser>
          <c:idx val="1"/>
          <c:order val="1"/>
          <c:tx>
            <c:strRef>
              <c:f>Sheet1!$C$1</c:f>
              <c:strCache>
                <c:ptCount val="1"/>
                <c:pt idx="0">
                  <c:v>Ko gero sutinku</c:v>
                </c:pt>
              </c:strCache>
            </c:strRef>
          </c:tx>
          <c:spPr>
            <a:solidFill>
              <a:schemeClr val="accent5">
                <a:shade val="86000"/>
              </a:schemeClr>
            </a:solidFill>
            <a:ln>
              <a:noFill/>
            </a:ln>
            <a:effectLst/>
          </c:spPr>
          <c:invertIfNegative val="0"/>
          <c:cat>
            <c:strRef>
              <c:f>Sheet1!$A$2:$A$6</c:f>
              <c:strCache>
                <c:ptCount val="5"/>
                <c:pt idx="0">
                  <c:v>Elektroniniame dienyne fiksuoju informaciją (pagyrimai, pastabos, komentarai).</c:v>
                </c:pt>
                <c:pt idx="1">
                  <c:v>Tėvus informuoju apie vaiko pasiekimus ir pažangą įvairiais būdais (elektronis dienynas, pasirašytinis supažindinimas su informacija apie pasiekimus, pokalbiai su tėvais apie vaiko asmeninę pažangą).</c:v>
                </c:pt>
                <c:pt idx="2">
                  <c:v>Vertinimo metu gautą informaciją (po kiekvieno pažymiu vertinamo darbo) naudoju ugdymo turiniui bei trumpalaikiams ir ilgalaikiams dalykų planams sudaryti ir koreguoti.</c:v>
                </c:pt>
                <c:pt idx="3">
                  <c:v>Mokinius mokslo metų pradžioje supažindinu su pažangos ir pasiekimų vertinimo tvarka, mokytojo parengtais mokymosi pasiekimų vertinimo reikalavimais ir kriterijais.</c:v>
                </c:pt>
                <c:pt idx="4">
                  <c:v>Naudoju grįžtamojo ryšio metodus, skirtus pamokos reflektavimui, kiekvieną pamoką.</c:v>
                </c:pt>
              </c:strCache>
            </c:strRef>
          </c:cat>
          <c:val>
            <c:numRef>
              <c:f>Sheet1!$C$2:$C$6</c:f>
              <c:numCache>
                <c:formatCode>General</c:formatCode>
                <c:ptCount val="5"/>
                <c:pt idx="0">
                  <c:v>28</c:v>
                </c:pt>
                <c:pt idx="1">
                  <c:v>33</c:v>
                </c:pt>
                <c:pt idx="2">
                  <c:v>62</c:v>
                </c:pt>
                <c:pt idx="3">
                  <c:v>33</c:v>
                </c:pt>
                <c:pt idx="4">
                  <c:v>43</c:v>
                </c:pt>
              </c:numCache>
            </c:numRef>
          </c:val>
          <c:extLst xmlns:c16r2="http://schemas.microsoft.com/office/drawing/2015/06/chart">
            <c:ext xmlns:c16="http://schemas.microsoft.com/office/drawing/2014/chart" uri="{C3380CC4-5D6E-409C-BE32-E72D297353CC}">
              <c16:uniqueId val="{00000001-3514-4EFA-8242-05C3FB47F50E}"/>
            </c:ext>
          </c:extLst>
        </c:ser>
        <c:ser>
          <c:idx val="2"/>
          <c:order val="2"/>
          <c:tx>
            <c:strRef>
              <c:f>Sheet1!$D$1</c:f>
              <c:strCache>
                <c:ptCount val="1"/>
                <c:pt idx="0">
                  <c:v>Ko gero nesutinku</c:v>
                </c:pt>
              </c:strCache>
            </c:strRef>
          </c:tx>
          <c:spPr>
            <a:solidFill>
              <a:schemeClr val="accent5">
                <a:tint val="86000"/>
              </a:schemeClr>
            </a:solidFill>
            <a:ln>
              <a:noFill/>
            </a:ln>
            <a:effectLst/>
          </c:spPr>
          <c:invertIfNegative val="0"/>
          <c:cat>
            <c:strRef>
              <c:f>Sheet1!$A$2:$A$6</c:f>
              <c:strCache>
                <c:ptCount val="5"/>
                <c:pt idx="0">
                  <c:v>Elektroniniame dienyne fiksuoju informaciją (pagyrimai, pastabos, komentarai).</c:v>
                </c:pt>
                <c:pt idx="1">
                  <c:v>Tėvus informuoju apie vaiko pasiekimus ir pažangą įvairiais būdais (elektronis dienynas, pasirašytinis supažindinimas su informacija apie pasiekimus, pokalbiai su tėvais apie vaiko asmeninę pažangą).</c:v>
                </c:pt>
                <c:pt idx="2">
                  <c:v>Vertinimo metu gautą informaciją (po kiekvieno pažymiu vertinamo darbo) naudoju ugdymo turiniui bei trumpalaikiams ir ilgalaikiams dalykų planams sudaryti ir koreguoti.</c:v>
                </c:pt>
                <c:pt idx="3">
                  <c:v>Mokinius mokslo metų pradžioje supažindinu su pažangos ir pasiekimų vertinimo tvarka, mokytojo parengtais mokymosi pasiekimų vertinimo reikalavimais ir kriterijais.</c:v>
                </c:pt>
                <c:pt idx="4">
                  <c:v>Naudoju grįžtamojo ryšio metodus, skirtus pamokos reflektavimui, kiekvieną pamoką.</c:v>
                </c:pt>
              </c:strCache>
            </c:strRef>
          </c:cat>
          <c:val>
            <c:numRef>
              <c:f>Sheet1!$D$2:$D$6</c:f>
              <c:numCache>
                <c:formatCode>General</c:formatCode>
                <c:ptCount val="5"/>
                <c:pt idx="0">
                  <c:v>10</c:v>
                </c:pt>
                <c:pt idx="1">
                  <c:v>10</c:v>
                </c:pt>
                <c:pt idx="2">
                  <c:v>10</c:v>
                </c:pt>
                <c:pt idx="3">
                  <c:v>0</c:v>
                </c:pt>
                <c:pt idx="4">
                  <c:v>14</c:v>
                </c:pt>
              </c:numCache>
            </c:numRef>
          </c:val>
          <c:extLst xmlns:c16r2="http://schemas.microsoft.com/office/drawing/2015/06/chart">
            <c:ext xmlns:c16="http://schemas.microsoft.com/office/drawing/2014/chart" uri="{C3380CC4-5D6E-409C-BE32-E72D297353CC}">
              <c16:uniqueId val="{00000002-3514-4EFA-8242-05C3FB47F50E}"/>
            </c:ext>
          </c:extLst>
        </c:ser>
        <c:ser>
          <c:idx val="3"/>
          <c:order val="3"/>
          <c:tx>
            <c:strRef>
              <c:f>Sheet1!$E$1</c:f>
              <c:strCache>
                <c:ptCount val="1"/>
                <c:pt idx="0">
                  <c:v>Visiškai nesutinku</c:v>
                </c:pt>
              </c:strCache>
            </c:strRef>
          </c:tx>
          <c:spPr>
            <a:solidFill>
              <a:schemeClr val="accent5">
                <a:tint val="58000"/>
              </a:schemeClr>
            </a:solidFill>
            <a:ln>
              <a:noFill/>
            </a:ln>
            <a:effectLst/>
          </c:spPr>
          <c:invertIfNegative val="0"/>
          <c:cat>
            <c:strRef>
              <c:f>Sheet1!$A$2:$A$6</c:f>
              <c:strCache>
                <c:ptCount val="5"/>
                <c:pt idx="0">
                  <c:v>Elektroniniame dienyne fiksuoju informaciją (pagyrimai, pastabos, komentarai).</c:v>
                </c:pt>
                <c:pt idx="1">
                  <c:v>Tėvus informuoju apie vaiko pasiekimus ir pažangą įvairiais būdais (elektronis dienynas, pasirašytinis supažindinimas su informacija apie pasiekimus, pokalbiai su tėvais apie vaiko asmeninę pažangą).</c:v>
                </c:pt>
                <c:pt idx="2">
                  <c:v>Vertinimo metu gautą informaciją (po kiekvieno pažymiu vertinamo darbo) naudoju ugdymo turiniui bei trumpalaikiams ir ilgalaikiams dalykų planams sudaryti ir koreguoti.</c:v>
                </c:pt>
                <c:pt idx="3">
                  <c:v>Mokinius mokslo metų pradžioje supažindinu su pažangos ir pasiekimų vertinimo tvarka, mokytojo parengtais mokymosi pasiekimų vertinimo reikalavimais ir kriterijais.</c:v>
                </c:pt>
                <c:pt idx="4">
                  <c:v>Naudoju grįžtamojo ryšio metodus, skirtus pamokos reflektavimui, kiekvieną pamoką.</c:v>
                </c:pt>
              </c:strCache>
            </c:strRef>
          </c:cat>
          <c:val>
            <c:numRef>
              <c:f>Sheet1!$E$2:$E$6</c:f>
              <c:numCache>
                <c:formatCode>General</c:formatCode>
                <c:ptCount val="5"/>
                <c:pt idx="0">
                  <c:v>0</c:v>
                </c:pt>
                <c:pt idx="1">
                  <c:v>0</c:v>
                </c:pt>
                <c:pt idx="2">
                  <c:v>0</c:v>
                </c:pt>
                <c:pt idx="3">
                  <c:v>10</c:v>
                </c:pt>
                <c:pt idx="4">
                  <c:v>0</c:v>
                </c:pt>
              </c:numCache>
            </c:numRef>
          </c:val>
        </c:ser>
        <c:dLbls>
          <c:showLegendKey val="0"/>
          <c:showVal val="0"/>
          <c:showCatName val="0"/>
          <c:showSerName val="0"/>
          <c:showPercent val="0"/>
          <c:showBubbleSize val="0"/>
        </c:dLbls>
        <c:gapWidth val="199"/>
        <c:overlap val="100"/>
        <c:axId val="309423680"/>
        <c:axId val="309428384"/>
      </c:barChart>
      <c:catAx>
        <c:axId val="309423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ln>
                  <a:noFill/>
                </a:ln>
                <a:solidFill>
                  <a:schemeClr val="tx2"/>
                </a:solidFill>
                <a:latin typeface="+mn-lt"/>
                <a:ea typeface="+mn-ea"/>
                <a:cs typeface="+mn-cs"/>
              </a:defRPr>
            </a:pPr>
            <a:endParaRPr lang="lt-LT"/>
          </a:p>
        </c:txPr>
        <c:crossAx val="309428384"/>
        <c:crosses val="autoZero"/>
        <c:auto val="1"/>
        <c:lblAlgn val="ctr"/>
        <c:lblOffset val="100"/>
        <c:noMultiLvlLbl val="0"/>
      </c:catAx>
      <c:valAx>
        <c:axId val="309428384"/>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9423680"/>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E68B8D5-A97A-4CC2-B8B1-F1F0E0529B60}" type="datetime1">
              <a:rPr lang="lt-LT" smtClean="0"/>
              <a:t>2018-07-04</a:t>
            </a:fld>
            <a:endParaRPr lang="lt-LT" dirty="0"/>
          </a:p>
        </p:txBody>
      </p:sp>
      <p:sp>
        <p:nvSpPr>
          <p:cNvPr id="4" name="3 poraštės vietos rezervavimo ženklas"/>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lt-LT" smtClean="0"/>
              <a:pPr algn="r" rtl="0"/>
              <a:t>‹#›</a:t>
            </a:fld>
            <a:endParaRPr lang="lt-LT"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02FF18B3-3C0C-4F25-B249-3DBA0AD1E0AC}" type="datetime1">
              <a:rPr lang="lt-LT" smtClean="0"/>
              <a:pPr/>
              <a:t>2018-07-04</a:t>
            </a:fld>
            <a:endParaRPr lang="lt-LT" dirty="0"/>
          </a:p>
        </p:txBody>
      </p:sp>
      <p:sp>
        <p:nvSpPr>
          <p:cNvPr id="4" name="3 skaidrės vaizdo vietos rezervavimo ženklas"/>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lt-LT" dirty="0" smtClean="0"/>
              <a:t>Spustelėkite, jei norite redaguoti ruošinio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6" name="5 poraštės vietos rezervavimo ženklas"/>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lt-LT" smtClean="0"/>
              <a:pPr/>
              <a:t>‹#›</a:t>
            </a:fld>
            <a:endParaRPr lang="lt-LT"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a:t>
            </a:fld>
            <a:endParaRPr lang="lt-LT" dirty="0"/>
          </a:p>
        </p:txBody>
      </p:sp>
    </p:spTree>
    <p:extLst>
      <p:ext uri="{BB962C8B-B14F-4D97-AF65-F5344CB8AC3E}">
        <p14:creationId xmlns:p14="http://schemas.microsoft.com/office/powerpoint/2010/main" val="313890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17</a:t>
            </a:fld>
            <a:endParaRPr lang="lt-LT" dirty="0"/>
          </a:p>
        </p:txBody>
      </p:sp>
    </p:spTree>
    <p:extLst>
      <p:ext uri="{BB962C8B-B14F-4D97-AF65-F5344CB8AC3E}">
        <p14:creationId xmlns:p14="http://schemas.microsoft.com/office/powerpoint/2010/main" val="388470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18</a:t>
            </a:fld>
            <a:endParaRPr lang="lt-LT" dirty="0"/>
          </a:p>
        </p:txBody>
      </p:sp>
    </p:spTree>
    <p:extLst>
      <p:ext uri="{BB962C8B-B14F-4D97-AF65-F5344CB8AC3E}">
        <p14:creationId xmlns:p14="http://schemas.microsoft.com/office/powerpoint/2010/main" val="339960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22</a:t>
            </a:fld>
            <a:endParaRPr lang="lt-LT" dirty="0"/>
          </a:p>
        </p:txBody>
      </p:sp>
    </p:spTree>
    <p:extLst>
      <p:ext uri="{BB962C8B-B14F-4D97-AF65-F5344CB8AC3E}">
        <p14:creationId xmlns:p14="http://schemas.microsoft.com/office/powerpoint/2010/main" val="103006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3</a:t>
            </a:fld>
            <a:endParaRPr lang="lt-LT" dirty="0"/>
          </a:p>
        </p:txBody>
      </p:sp>
    </p:spTree>
    <p:extLst>
      <p:ext uri="{BB962C8B-B14F-4D97-AF65-F5344CB8AC3E}">
        <p14:creationId xmlns:p14="http://schemas.microsoft.com/office/powerpoint/2010/main" val="81200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10</a:t>
            </a:fld>
            <a:endParaRPr lang="lt-LT" dirty="0"/>
          </a:p>
        </p:txBody>
      </p:sp>
    </p:spTree>
    <p:extLst>
      <p:ext uri="{BB962C8B-B14F-4D97-AF65-F5344CB8AC3E}">
        <p14:creationId xmlns:p14="http://schemas.microsoft.com/office/powerpoint/2010/main" val="16778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11</a:t>
            </a:fld>
            <a:endParaRPr lang="lt-LT" dirty="0"/>
          </a:p>
        </p:txBody>
      </p:sp>
    </p:spTree>
    <p:extLst>
      <p:ext uri="{BB962C8B-B14F-4D97-AF65-F5344CB8AC3E}">
        <p14:creationId xmlns:p14="http://schemas.microsoft.com/office/powerpoint/2010/main" val="5630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12</a:t>
            </a:fld>
            <a:endParaRPr lang="lt-LT" dirty="0"/>
          </a:p>
        </p:txBody>
      </p:sp>
    </p:spTree>
    <p:extLst>
      <p:ext uri="{BB962C8B-B14F-4D97-AF65-F5344CB8AC3E}">
        <p14:creationId xmlns:p14="http://schemas.microsoft.com/office/powerpoint/2010/main" val="282218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13</a:t>
            </a:fld>
            <a:endParaRPr lang="lt-LT" dirty="0"/>
          </a:p>
        </p:txBody>
      </p:sp>
    </p:spTree>
    <p:extLst>
      <p:ext uri="{BB962C8B-B14F-4D97-AF65-F5344CB8AC3E}">
        <p14:creationId xmlns:p14="http://schemas.microsoft.com/office/powerpoint/2010/main" val="150696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14</a:t>
            </a:fld>
            <a:endParaRPr lang="lt-LT" dirty="0"/>
          </a:p>
        </p:txBody>
      </p:sp>
    </p:spTree>
    <p:extLst>
      <p:ext uri="{BB962C8B-B14F-4D97-AF65-F5344CB8AC3E}">
        <p14:creationId xmlns:p14="http://schemas.microsoft.com/office/powerpoint/2010/main" val="151831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15</a:t>
            </a:fld>
            <a:endParaRPr lang="lt-LT" dirty="0"/>
          </a:p>
        </p:txBody>
      </p:sp>
    </p:spTree>
    <p:extLst>
      <p:ext uri="{BB962C8B-B14F-4D97-AF65-F5344CB8AC3E}">
        <p14:creationId xmlns:p14="http://schemas.microsoft.com/office/powerpoint/2010/main" val="414009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noProof="0" dirty="0"/>
          </a:p>
        </p:txBody>
      </p:sp>
      <p:sp>
        <p:nvSpPr>
          <p:cNvPr id="4" name="Skaidrės numerio vietos rezervavimo ženklas 3"/>
          <p:cNvSpPr>
            <a:spLocks noGrp="1"/>
          </p:cNvSpPr>
          <p:nvPr>
            <p:ph type="sldNum" sz="quarter" idx="10"/>
          </p:nvPr>
        </p:nvSpPr>
        <p:spPr/>
        <p:txBody>
          <a:bodyPr/>
          <a:lstStyle/>
          <a:p>
            <a:pPr algn="r" rtl="0"/>
            <a:fld id="{C6074690-7256-4BB9-AC0F-97AEAE8CDEC2}" type="slidenum">
              <a:rPr lang="lt-LT" smtClean="0"/>
              <a:pPr algn="r" rtl="0"/>
              <a:t>16</a:t>
            </a:fld>
            <a:endParaRPr lang="lt-LT" dirty="0"/>
          </a:p>
        </p:txBody>
      </p:sp>
    </p:spTree>
    <p:extLst>
      <p:ext uri="{BB962C8B-B14F-4D97-AF65-F5344CB8AC3E}">
        <p14:creationId xmlns:p14="http://schemas.microsoft.com/office/powerpoint/2010/main" val="160660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p:bgRef idx="1003">
        <a:schemeClr val="bg1"/>
      </p:bgRef>
    </p:bg>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lt-LT" dirty="0" smtClean="0"/>
              <a:t>Spustelėkite, jei norite redaguoti ruošinio pavadinimo stilių</a:t>
            </a:r>
            <a:endParaRPr lang="lt-LT" dirty="0"/>
          </a:p>
        </p:txBody>
      </p:sp>
      <p:sp>
        <p:nvSpPr>
          <p:cNvPr id="3" name="2 paantraštė"/>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lt-LT" smtClean="0"/>
              <a:t>Spustelėję redag. ruoš. paantrš. stilių</a:t>
            </a:r>
            <a:endParaRPr lang="lt-LT" dirty="0"/>
          </a:p>
        </p:txBody>
      </p:sp>
      <p:sp>
        <p:nvSpPr>
          <p:cNvPr id="5" name="4 poraštės vietos rezervavimo ženklas"/>
          <p:cNvSpPr>
            <a:spLocks noGrp="1"/>
          </p:cNvSpPr>
          <p:nvPr>
            <p:ph type="ftr" sz="quarter" idx="11"/>
          </p:nvPr>
        </p:nvSpPr>
        <p:spPr/>
        <p:txBody>
          <a:bodyPr rtlCol="0"/>
          <a:lstStyle>
            <a:lvl1pPr algn="l" rtl="0">
              <a:defRPr>
                <a:solidFill>
                  <a:schemeClr val="tx2"/>
                </a:solidFill>
              </a:defRPr>
            </a:lvl1pPr>
          </a:lstStyle>
          <a:p>
            <a:pPr rtl="0"/>
            <a:endParaRPr lang="lt-LT" dirty="0"/>
          </a:p>
        </p:txBody>
      </p:sp>
      <p:sp>
        <p:nvSpPr>
          <p:cNvPr id="4" name="3 datos vietos rezervavimo ženklas"/>
          <p:cNvSpPr>
            <a:spLocks noGrp="1"/>
          </p:cNvSpPr>
          <p:nvPr>
            <p:ph type="dt" sz="half" idx="10"/>
          </p:nvPr>
        </p:nvSpPr>
        <p:spPr/>
        <p:txBody>
          <a:bodyPr rtlCol="0"/>
          <a:lstStyle>
            <a:lvl1pPr algn="r" rtl="0">
              <a:defRPr>
                <a:solidFill>
                  <a:schemeClr val="tx2"/>
                </a:solidFill>
              </a:defRPr>
            </a:lvl1pPr>
          </a:lstStyle>
          <a:p>
            <a:fld id="{E09DD081-9C1A-4E24-8DC0-27D3566166CE}" type="datetime1">
              <a:rPr lang="lt-LT" smtClean="0"/>
              <a:pPr/>
              <a:t>2018-07-04</a:t>
            </a:fld>
            <a:endParaRPr lang="lt-LT" dirty="0"/>
          </a:p>
        </p:txBody>
      </p:sp>
      <p:sp>
        <p:nvSpPr>
          <p:cNvPr id="6" name="5 skaidrės numerio vietos rezervavimo ženklas"/>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lt-LT" smtClean="0"/>
              <a:pPr/>
              <a:t>‹#›</a:t>
            </a:fld>
            <a:endParaRPr lang="lt-LT" dirty="0"/>
          </a:p>
        </p:txBody>
      </p:sp>
      <p:grpSp>
        <p:nvGrpSpPr>
          <p:cNvPr id="7" name="6 grupė"/>
          <p:cNvGrpSpPr/>
          <p:nvPr/>
        </p:nvGrpSpPr>
        <p:grpSpPr>
          <a:xfrm>
            <a:off x="1218882" y="1600200"/>
            <a:ext cx="9739746" cy="73152"/>
            <a:chOff x="914400" y="1200150"/>
            <a:chExt cx="7306712" cy="54864"/>
          </a:xfrm>
        </p:grpSpPr>
        <p:sp>
          <p:nvSpPr>
            <p:cNvPr id="8" name="7 ovalas"/>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9" name="8 ovalas"/>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0" name="9 grupė"/>
            <p:cNvGrpSpPr/>
            <p:nvPr/>
          </p:nvGrpSpPr>
          <p:grpSpPr>
            <a:xfrm>
              <a:off x="1036847" y="1207626"/>
              <a:ext cx="7074290" cy="38998"/>
              <a:chOff x="2141408" y="1752956"/>
              <a:chExt cx="7315200" cy="38998"/>
            </a:xfrm>
            <a:solidFill>
              <a:schemeClr val="tx2"/>
            </a:solidFill>
          </p:grpSpPr>
          <p:cxnSp>
            <p:nvCxnSpPr>
              <p:cNvPr id="11" name="10 tiesioji jungtis"/>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11 tiesioji jungtis"/>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12 grupė"/>
          <p:cNvGrpSpPr/>
          <p:nvPr/>
        </p:nvGrpSpPr>
        <p:grpSpPr>
          <a:xfrm>
            <a:off x="1218882" y="4851400"/>
            <a:ext cx="9739746" cy="73152"/>
            <a:chOff x="914400" y="3638550"/>
            <a:chExt cx="7306712" cy="54864"/>
          </a:xfrm>
        </p:grpSpPr>
        <p:sp>
          <p:nvSpPr>
            <p:cNvPr id="14" name="13 ovalas"/>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15" name="14 ovalas"/>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6" name="15 grupė"/>
            <p:cNvGrpSpPr/>
            <p:nvPr/>
          </p:nvGrpSpPr>
          <p:grpSpPr>
            <a:xfrm>
              <a:off x="1036847" y="3646026"/>
              <a:ext cx="7074290" cy="38998"/>
              <a:chOff x="2141408" y="1752956"/>
              <a:chExt cx="7315200" cy="38998"/>
            </a:xfrm>
            <a:solidFill>
              <a:schemeClr val="tx2"/>
            </a:solidFill>
          </p:grpSpPr>
          <p:cxnSp>
            <p:nvCxnSpPr>
              <p:cNvPr id="17" name="16 tiesioji jungtis"/>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17 tiesioji jungtis"/>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CA9DF275-A5DE-4728-9A35-C04CAAB41C22}" type="datetime1">
              <a:rPr lang="lt-LT" smtClean="0"/>
              <a:pPr/>
              <a:t>2018-07-04</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834563" y="434975"/>
            <a:ext cx="1168400" cy="5661025"/>
          </a:xfrm>
        </p:spPr>
        <p:txBody>
          <a:bodyPr vert="eaVert" rtlCol="0">
            <a:normAutofit/>
          </a:bodyPr>
          <a:lstStyle>
            <a:lvl1pPr>
              <a:defRPr sz="3100"/>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95CC960B-4E10-44BA-9334-BE6B74584810}" type="datetime1">
              <a:rPr lang="lt-LT" smtClean="0"/>
              <a:pPr/>
              <a:t>2018-07-04</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smtClean="0"/>
              <a:t>Spustelėkite, jei norite redaguoti ruošinio pavadinimo stilių</a:t>
            </a:r>
            <a:endParaRPr lang="lt-LT" dirty="0"/>
          </a:p>
        </p:txBody>
      </p:sp>
      <p:sp>
        <p:nvSpPr>
          <p:cNvPr id="3" name="2 turinio vietos rezervavimo ženklas"/>
          <p:cNvSpPr>
            <a:spLocks noGrp="1"/>
          </p:cNvSpPr>
          <p:nvPr>
            <p:ph idx="1" hasCustomPrompt="1"/>
          </p:nvPr>
        </p:nvSpPr>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lt-LT" dirty="0" smtClean="0"/>
              <a:t>Spustelėkite, jei norite redaguoti ruošinio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3FBADF8B-6876-4168-8F85-A0BE6E305102}" type="datetime1">
              <a:rPr lang="lt-LT" smtClean="0"/>
              <a:pPr/>
              <a:t>2018-07-04</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lt-LT" dirty="0" smtClean="0"/>
              <a:t>Spustelėkite, jei norite redaguoti ruošinio pavadinimo stilių</a:t>
            </a:r>
            <a:endParaRPr lang="lt-LT" dirty="0"/>
          </a:p>
        </p:txBody>
      </p:sp>
      <p:sp>
        <p:nvSpPr>
          <p:cNvPr id="3" name="2 teksto vietos rezervavimo ženklas"/>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lt-LT" dirty="0" smtClean="0"/>
              <a:t>Spustelėkite, jei norite redaguoti ruošinio teksto stilius</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lvl1pPr>
              <a:defRPr/>
            </a:lvl1pPr>
          </a:lstStyle>
          <a:p>
            <a:fld id="{05D46E37-A136-47F1-980C-4A7CB1DA0B5C}" type="datetime1">
              <a:rPr lang="lt-LT" smtClean="0"/>
              <a:pPr/>
              <a:t>2018-07-04</a:t>
            </a:fld>
            <a:endParaRPr lang="lt-LT" dirty="0"/>
          </a:p>
        </p:txBody>
      </p:sp>
      <p:sp>
        <p:nvSpPr>
          <p:cNvPr id="6" name="5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grpSp>
        <p:nvGrpSpPr>
          <p:cNvPr id="13" name="12 grupė"/>
          <p:cNvGrpSpPr/>
          <p:nvPr/>
        </p:nvGrpSpPr>
        <p:grpSpPr>
          <a:xfrm>
            <a:off x="3273781" y="3475736"/>
            <a:ext cx="5641265" cy="54864"/>
            <a:chOff x="2455975" y="2588441"/>
            <a:chExt cx="4232051" cy="41148"/>
          </a:xfrm>
        </p:grpSpPr>
        <p:sp>
          <p:nvSpPr>
            <p:cNvPr id="14" name="13 ovalas"/>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14 ovalas"/>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15 grupė"/>
            <p:cNvGrpSpPr/>
            <p:nvPr/>
          </p:nvGrpSpPr>
          <p:grpSpPr>
            <a:xfrm>
              <a:off x="2563229" y="2594391"/>
              <a:ext cx="4023360" cy="29249"/>
              <a:chOff x="2550323" y="3458731"/>
              <a:chExt cx="4023360" cy="38998"/>
            </a:xfrm>
          </p:grpSpPr>
          <p:cxnSp>
            <p:nvCxnSpPr>
              <p:cNvPr id="17" name="16 tiesioji jungtis"/>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17 tiesioji jungtis"/>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smtClean="0"/>
              <a:t>Spustelėkite, jei norite redaguoti ruošinio pavadinimo stilių</a:t>
            </a:r>
            <a:endParaRPr lang="lt-LT" dirty="0"/>
          </a:p>
        </p:txBody>
      </p:sp>
      <p:sp>
        <p:nvSpPr>
          <p:cNvPr id="3" name="2 turinio vietos rezervavimo ženklas"/>
          <p:cNvSpPr>
            <a:spLocks noGrp="1"/>
          </p:cNvSpPr>
          <p:nvPr>
            <p:ph sz="half" idx="1" hasCustomPrompt="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lt-LT" dirty="0" smtClean="0"/>
              <a:t>Spustelėkite, jei norite redaguoti ruošinio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urinio vietos rezervavimo ženklas"/>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D1E26F9A-5C4D-4B44-8D90-101CCCF54D9C}" type="datetime1">
              <a:rPr lang="lt-LT" smtClean="0"/>
              <a:pPr/>
              <a:t>2018-07-04</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algn="l" rtl="0">
              <a:defRPr/>
            </a:lvl1pPr>
          </a:lstStyle>
          <a:p>
            <a:pPr rtl="0"/>
            <a:r>
              <a:rPr lang="lt-LT" dirty="0" smtClean="0"/>
              <a:t>Spustelėkite, jei norite redaguoti ruošinio pavadinimo stilių</a:t>
            </a:r>
            <a:endParaRPr lang="lt-LT" dirty="0"/>
          </a:p>
        </p:txBody>
      </p:sp>
      <p:sp>
        <p:nvSpPr>
          <p:cNvPr id="3" name="2 teksto vietos rezervavimo ženklas"/>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4" name="3 turinio vietos rezervavimo ženklas"/>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5" name="4 teksto vietos rezervavimo ženklas"/>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t-LT" smtClean="0"/>
              <a:t>Spustelėję redag. ruoš. teksto stilių</a:t>
            </a:r>
          </a:p>
        </p:txBody>
      </p:sp>
      <p:sp>
        <p:nvSpPr>
          <p:cNvPr id="6" name="5 turinio vietos rezervavimo ženklas"/>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lt-LT" smtClean="0"/>
              <a:t>Spustelėję redag. ruoš. teksto stilių</a:t>
            </a:r>
          </a:p>
          <a:p>
            <a:pPr lvl="1" rtl="0"/>
            <a:r>
              <a:rPr lang="lt-LT" smtClean="0"/>
              <a:t>Antras lygmuo</a:t>
            </a:r>
          </a:p>
          <a:p>
            <a:pPr lvl="2" rtl="0"/>
            <a:r>
              <a:rPr lang="lt-LT" smtClean="0"/>
              <a:t>Trečias lygmuo</a:t>
            </a:r>
          </a:p>
          <a:p>
            <a:pPr lvl="3" rtl="0"/>
            <a:r>
              <a:rPr lang="lt-LT" smtClean="0"/>
              <a:t>Ketvirtas lygmuo</a:t>
            </a:r>
          </a:p>
          <a:p>
            <a:pPr lvl="4" rtl="0"/>
            <a:r>
              <a:rPr lang="lt-LT" smtClean="0"/>
              <a:t>Penktas lygmuo</a:t>
            </a:r>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lvl1pPr>
              <a:defRPr/>
            </a:lvl1pPr>
          </a:lstStyle>
          <a:p>
            <a:fld id="{1AE53EDB-C6AE-4A8F-85A2-15765302D6AB}" type="datetime1">
              <a:rPr lang="lt-LT" smtClean="0"/>
              <a:pPr/>
              <a:t>2018-07-04</a:t>
            </a:fld>
            <a:endParaRPr lang="lt-LT" dirty="0"/>
          </a:p>
        </p:txBody>
      </p:sp>
      <p:sp>
        <p:nvSpPr>
          <p:cNvPr id="9" name="8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rtl="0">
              <a:defRPr/>
            </a:lvl1pPr>
          </a:lstStyle>
          <a:p>
            <a:pPr rtl="0"/>
            <a:r>
              <a:rPr lang="lt-LT" dirty="0" smtClean="0"/>
              <a:t>Spustelėkite, jei norite redaguoti ruošinio pavadinimo stilių</a:t>
            </a:r>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lvl1pPr>
              <a:defRPr/>
            </a:lvl1pPr>
          </a:lstStyle>
          <a:p>
            <a:fld id="{0DB03F28-138F-4463-BA3C-E5EFEACD92B7}" type="datetime1">
              <a:rPr lang="lt-LT" smtClean="0"/>
              <a:pPr/>
              <a:t>2018-07-04</a:t>
            </a:fld>
            <a:endParaRPr lang="lt-LT" dirty="0"/>
          </a:p>
        </p:txBody>
      </p:sp>
      <p:sp>
        <p:nvSpPr>
          <p:cNvPr id="5" name="4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lvl1pPr>
              <a:defRPr/>
            </a:lvl1pPr>
          </a:lstStyle>
          <a:p>
            <a:fld id="{E0DE7B5B-766F-4D5F-ABCD-94E929C4B9D3}" type="datetime1">
              <a:rPr lang="lt-LT" smtClean="0"/>
              <a:pPr/>
              <a:t>2018-07-04</a:t>
            </a:fld>
            <a:endParaRPr lang="lt-LT" dirty="0"/>
          </a:p>
        </p:txBody>
      </p:sp>
      <p:sp>
        <p:nvSpPr>
          <p:cNvPr id="4" name="3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nchor="b">
            <a:normAutofit/>
          </a:bodyPr>
          <a:lstStyle>
            <a:lvl1pPr algn="l" rtl="0">
              <a:defRPr sz="3200" b="0"/>
            </a:lvl1pPr>
          </a:lstStyle>
          <a:p>
            <a:pPr rtl="0"/>
            <a:r>
              <a:rPr lang="lt-LT" dirty="0" smtClean="0"/>
              <a:t>Spustelėkite, jei norite redaguoti ruošinio pavadinimo stilių</a:t>
            </a:r>
            <a:endParaRPr lang="lt-LT" dirty="0"/>
          </a:p>
        </p:txBody>
      </p:sp>
      <p:sp>
        <p:nvSpPr>
          <p:cNvPr id="3" name="2 turinio vietos rezervavimo ženklas"/>
          <p:cNvSpPr>
            <a:spLocks noGrp="1"/>
          </p:cNvSpPr>
          <p:nvPr>
            <p:ph idx="1" hasCustomPrompt="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lt-LT" dirty="0" smtClean="0"/>
              <a:t>Spustelėkite, jei norite redaguoti ruošinio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eksto vietos rezervavimo ženklas"/>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t-LT" smtClean="0"/>
              <a:t>Spustelėję redag. ruoš. teksto stilių</a:t>
            </a:r>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83A24E6D-AA36-4851-8E12-32B09CF0AF6C}" type="datetime1">
              <a:rPr lang="lt-LT" smtClean="0"/>
              <a:pPr/>
              <a:t>2018-07-04</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nchor="b">
            <a:normAutofit/>
          </a:bodyPr>
          <a:lstStyle>
            <a:lvl1pPr algn="l" rtl="0">
              <a:defRPr sz="3200" b="0"/>
            </a:lvl1pPr>
          </a:lstStyle>
          <a:p>
            <a:pPr rtl="0"/>
            <a:r>
              <a:rPr lang="lt-LT" dirty="0" smtClean="0"/>
              <a:t>Spustelėkite, jei norite redaguoti ruošinio pavadinimo stilių</a:t>
            </a:r>
            <a:endParaRPr lang="lt-LT" dirty="0"/>
          </a:p>
        </p:txBody>
      </p:sp>
      <p:sp>
        <p:nvSpPr>
          <p:cNvPr id="8" name="7 stačiakampis"/>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t-LT" dirty="0" smtClean="0"/>
              <a:t>Spustelėkite, jei norite redaguoti ruošinio teksto stilius</a:t>
            </a:r>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lvl1pPr>
              <a:defRPr/>
            </a:lvl1pPr>
          </a:lstStyle>
          <a:p>
            <a:fld id="{24AAA3B6-41FA-4649-B5AF-086A924D5D62}" type="datetime1">
              <a:rPr lang="lt-LT" smtClean="0"/>
              <a:pPr/>
              <a:t>2018-07-04</a:t>
            </a:fld>
            <a:endParaRPr lang="lt-LT" dirty="0"/>
          </a:p>
        </p:txBody>
      </p:sp>
      <p:sp>
        <p:nvSpPr>
          <p:cNvPr id="7" name="6 skaidrės numerio vietos rezervavimo ženklas"/>
          <p:cNvSpPr>
            <a:spLocks noGrp="1"/>
          </p:cNvSpPr>
          <p:nvPr>
            <p:ph type="sldNum" sz="quarter" idx="12"/>
          </p:nvPr>
        </p:nvSpPr>
        <p:spPr/>
        <p:txBody>
          <a:bodyPr rtlCol="0"/>
          <a:lstStyle/>
          <a:p>
            <a:pPr rtl="0"/>
            <a:fld id="{DF28FB93-0A08-4E7D-8E63-9EFA29F1E093}" type="slidenum">
              <a:rPr lang="lt-LT" smtClean="0"/>
              <a:pPr/>
              <a:t>‹#›</a:t>
            </a:fld>
            <a:endParaRPr lang="lt-LT"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9 stačiakampis"/>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lt-LT" sz="2400" dirty="0"/>
          </a:p>
        </p:txBody>
      </p:sp>
      <p:sp>
        <p:nvSpPr>
          <p:cNvPr id="8" name="7 suapvalintas stačiakampis"/>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2" name="1 pavadinimo vietos rezervavimo ženklas"/>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lt-LT" dirty="0" smtClean="0"/>
              <a:t>Spustelėkite, jei norite redaguoti ruošinio pavadinimo stilių</a:t>
            </a:r>
            <a:endParaRPr lang="lt-LT" dirty="0"/>
          </a:p>
        </p:txBody>
      </p:sp>
      <p:sp>
        <p:nvSpPr>
          <p:cNvPr id="3" name="2 teksto vietos rezervavimo ženklas"/>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lt-LT" dirty="0" smtClean="0"/>
              <a:t>Spustelėkite, jei norite redaguoti ruošinio teksto stilius</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poraštės vietos rezervavimo ženklas"/>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E244F5E8-ECD0-4DE2-87DA-F1ED5A4CAB46}" type="datetime1">
              <a:rPr lang="lt-LT" smtClean="0"/>
              <a:pPr/>
              <a:t>2018-07-04</a:t>
            </a:fld>
            <a:endParaRPr lang="lt-LT" dirty="0"/>
          </a:p>
        </p:txBody>
      </p:sp>
      <p:sp>
        <p:nvSpPr>
          <p:cNvPr id="6" name="5 skaidrės numerio vietos rezervavimo ženklas"/>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lt-LT" smtClean="0"/>
              <a:pPr/>
              <a:t>‹#›</a:t>
            </a:fld>
            <a:endParaRPr lang="lt-LT"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1376792" y="1916832"/>
            <a:ext cx="9435241" cy="1625599"/>
          </a:xfrm>
        </p:spPr>
        <p:txBody>
          <a:bodyPr rtlCol="0"/>
          <a:lstStyle/>
          <a:p>
            <a:pPr rtl="0"/>
            <a:r>
              <a:rPr lang="lt-LT" dirty="0" smtClean="0"/>
              <a:t>Lazdijų r. Šeštokų mokyklos veiklos įsivertinimas</a:t>
            </a:r>
            <a:endParaRPr lang="lt-LT" dirty="0"/>
          </a:p>
        </p:txBody>
      </p:sp>
      <p:sp>
        <p:nvSpPr>
          <p:cNvPr id="3" name="TextBox 2"/>
          <p:cNvSpPr txBox="1"/>
          <p:nvPr/>
        </p:nvSpPr>
        <p:spPr>
          <a:xfrm>
            <a:off x="4834272" y="3861048"/>
            <a:ext cx="2520280" cy="461665"/>
          </a:xfrm>
          <a:prstGeom prst="rect">
            <a:avLst/>
          </a:prstGeom>
          <a:noFill/>
        </p:spPr>
        <p:txBody>
          <a:bodyPr wrap="square" rtlCol="0">
            <a:spAutoFit/>
          </a:bodyPr>
          <a:lstStyle/>
          <a:p>
            <a:r>
              <a:rPr lang="lt-LT" sz="2400" dirty="0" smtClean="0">
                <a:solidFill>
                  <a:schemeClr val="tx2">
                    <a:lumMod val="90000"/>
                  </a:schemeClr>
                </a:solidFill>
              </a:rPr>
              <a:t>2017–2018 m. m.</a:t>
            </a:r>
            <a:endParaRPr lang="lt-LT" sz="2400" dirty="0">
              <a:solidFill>
                <a:schemeClr val="tx2">
                  <a:lumMod val="90000"/>
                </a:schemeClr>
              </a:solidFill>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p:txBody>
          <a:bodyPr rtlCol="0"/>
          <a:lstStyle/>
          <a:p>
            <a:pPr rtl="0"/>
            <a:r>
              <a:rPr lang="lt-LT" dirty="0" err="1" smtClean="0"/>
              <a:t>Iqes</a:t>
            </a:r>
            <a:r>
              <a:rPr lang="lt-LT" dirty="0" smtClean="0"/>
              <a:t> </a:t>
            </a:r>
            <a:r>
              <a:rPr lang="lt-LT" dirty="0" err="1" smtClean="0"/>
              <a:t>online</a:t>
            </a:r>
            <a:r>
              <a:rPr lang="lt-LT" dirty="0" smtClean="0"/>
              <a:t> apklausoje dalyvavo: </a:t>
            </a:r>
            <a:endParaRPr lang="lt-LT" dirty="0"/>
          </a:p>
        </p:txBody>
      </p:sp>
      <p:sp>
        <p:nvSpPr>
          <p:cNvPr id="14" name="13 turinio vietos rezervavimo ženklas"/>
          <p:cNvSpPr>
            <a:spLocks noGrp="1"/>
          </p:cNvSpPr>
          <p:nvPr>
            <p:ph idx="1"/>
          </p:nvPr>
        </p:nvSpPr>
        <p:spPr/>
        <p:txBody>
          <a:bodyPr rtlCol="0">
            <a:normAutofit/>
          </a:bodyPr>
          <a:lstStyle/>
          <a:p>
            <a:pPr marL="0" indent="0" rtl="0">
              <a:buNone/>
            </a:pPr>
            <a:endParaRPr lang="lt-LT" dirty="0"/>
          </a:p>
          <a:p>
            <a:pPr marL="0" indent="0" rtl="0">
              <a:buNone/>
            </a:pPr>
            <a:endParaRPr lang="lt-LT" dirty="0"/>
          </a:p>
        </p:txBody>
      </p:sp>
      <p:graphicFrame>
        <p:nvGraphicFramePr>
          <p:cNvPr id="3" name="Lentelė 2"/>
          <p:cNvGraphicFramePr>
            <a:graphicFrameLocks noGrp="1"/>
          </p:cNvGraphicFramePr>
          <p:nvPr>
            <p:extLst>
              <p:ext uri="{D42A27DB-BD31-4B8C-83A1-F6EECF244321}">
                <p14:modId xmlns:p14="http://schemas.microsoft.com/office/powerpoint/2010/main" val="3856029015"/>
              </p:ext>
            </p:extLst>
          </p:nvPr>
        </p:nvGraphicFramePr>
        <p:xfrm>
          <a:off x="1215596" y="2276872"/>
          <a:ext cx="9487328" cy="3108960"/>
        </p:xfrm>
        <a:graphic>
          <a:graphicData uri="http://schemas.openxmlformats.org/drawingml/2006/table">
            <a:tbl>
              <a:tblPr firstRow="1" bandRow="1">
                <a:tableStyleId>{5C22544A-7EE6-4342-B048-85BDC9FD1C3A}</a:tableStyleId>
              </a:tblPr>
              <a:tblGrid>
                <a:gridCol w="4793529"/>
                <a:gridCol w="1525447"/>
                <a:gridCol w="1440160"/>
                <a:gridCol w="1728192"/>
              </a:tblGrid>
              <a:tr h="370840">
                <a:tc>
                  <a:txBody>
                    <a:bodyPr/>
                    <a:lstStyle/>
                    <a:p>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Tėvai </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Mokiniai </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Mokytojai </a:t>
                      </a:r>
                      <a:endParaRPr lang="lt-LT" sz="2400" dirty="0">
                        <a:latin typeface="Times New Roman" panose="02020603050405020304" pitchFamily="18" charset="0"/>
                        <a:cs typeface="Times New Roman" panose="02020603050405020304" pitchFamily="18" charset="0"/>
                      </a:endParaRPr>
                    </a:p>
                  </a:txBody>
                  <a:tcPr/>
                </a:tc>
              </a:tr>
              <a:tr h="370840">
                <a:tc>
                  <a:txBody>
                    <a:bodyPr/>
                    <a:lstStyle/>
                    <a:p>
                      <a:r>
                        <a:rPr lang="lt-LT" sz="2400" dirty="0" smtClean="0">
                          <a:latin typeface="Times New Roman" panose="02020603050405020304" pitchFamily="18" charset="0"/>
                          <a:cs typeface="Times New Roman" panose="02020603050405020304" pitchFamily="18" charset="0"/>
                        </a:rPr>
                        <a:t>Iš viso pakviestų dalyvių skaičius</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50</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60</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26</a:t>
                      </a:r>
                      <a:endParaRPr lang="lt-LT" sz="2400" dirty="0">
                        <a:latin typeface="Times New Roman" panose="02020603050405020304" pitchFamily="18" charset="0"/>
                        <a:cs typeface="Times New Roman" panose="02020603050405020304" pitchFamily="18" charset="0"/>
                      </a:endParaRPr>
                    </a:p>
                  </a:txBody>
                  <a:tcPr/>
                </a:tc>
              </a:tr>
              <a:tr h="370840">
                <a:tc>
                  <a:txBody>
                    <a:bodyPr/>
                    <a:lstStyle/>
                    <a:p>
                      <a:r>
                        <a:rPr lang="lt-LT" sz="2400" dirty="0" smtClean="0">
                          <a:latin typeface="Times New Roman" panose="02020603050405020304" pitchFamily="18" charset="0"/>
                          <a:cs typeface="Times New Roman" panose="02020603050405020304" pitchFamily="18" charset="0"/>
                        </a:rPr>
                        <a:t>Visiškai atsakyti klausimynai </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34</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50</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19</a:t>
                      </a:r>
                      <a:endParaRPr lang="lt-LT" sz="2400" dirty="0">
                        <a:latin typeface="Times New Roman" panose="02020603050405020304" pitchFamily="18" charset="0"/>
                        <a:cs typeface="Times New Roman" panose="02020603050405020304" pitchFamily="18" charset="0"/>
                      </a:endParaRPr>
                    </a:p>
                  </a:txBody>
                  <a:tcPr/>
                </a:tc>
              </a:tr>
              <a:tr h="370840">
                <a:tc>
                  <a:txBody>
                    <a:bodyPr/>
                    <a:lstStyle/>
                    <a:p>
                      <a:r>
                        <a:rPr lang="lt-LT" sz="2400" dirty="0" smtClean="0">
                          <a:latin typeface="Times New Roman" panose="02020603050405020304" pitchFamily="18" charset="0"/>
                          <a:cs typeface="Times New Roman" panose="02020603050405020304" pitchFamily="18" charset="0"/>
                        </a:rPr>
                        <a:t>Grįžusių klausimynų kvota </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68,0</a:t>
                      </a:r>
                      <a:r>
                        <a:rPr lang="en-US" sz="2400" dirty="0" smtClean="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83,3 %</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73,1 %</a:t>
                      </a:r>
                      <a:endParaRPr lang="lt-LT" sz="2400" dirty="0">
                        <a:latin typeface="Times New Roman" panose="02020603050405020304" pitchFamily="18" charset="0"/>
                        <a:cs typeface="Times New Roman" panose="02020603050405020304" pitchFamily="18" charset="0"/>
                      </a:endParaRPr>
                    </a:p>
                  </a:txBody>
                  <a:tcPr/>
                </a:tc>
              </a:tr>
              <a:tr h="370840">
                <a:tc>
                  <a:txBody>
                    <a:bodyPr/>
                    <a:lstStyle/>
                    <a:p>
                      <a:r>
                        <a:rPr lang="fi-FI" sz="2400" dirty="0" smtClean="0">
                          <a:latin typeface="Times New Roman" panose="02020603050405020304" pitchFamily="18" charset="0"/>
                          <a:cs typeface="Times New Roman" panose="02020603050405020304" pitchFamily="18" charset="0"/>
                        </a:rPr>
                        <a:t>Iš dalies atsakyti klausimynai</a:t>
                      </a:r>
                      <a:endParaRPr lang="lt-LT" sz="2400" dirty="0">
                        <a:latin typeface="Times New Roman" panose="02020603050405020304" pitchFamily="18" charset="0"/>
                        <a:cs typeface="Times New Roman" panose="02020603050405020304" pitchFamily="18" charset="0"/>
                      </a:endParaRPr>
                    </a:p>
                  </a:txBody>
                  <a:tcPr/>
                </a:tc>
                <a:tc>
                  <a:txBody>
                    <a:bodyPr/>
                    <a:lstStyle/>
                    <a:p>
                      <a:r>
                        <a:rPr lang="fi-FI" sz="2400" dirty="0" smtClean="0">
                          <a:latin typeface="Times New Roman" panose="02020603050405020304" pitchFamily="18" charset="0"/>
                          <a:cs typeface="Times New Roman" panose="02020603050405020304" pitchFamily="18" charset="0"/>
                        </a:rPr>
                        <a:t>2</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2</a:t>
                      </a:r>
                      <a:endParaRPr lang="lt-LT" sz="2400" dirty="0">
                        <a:latin typeface="Times New Roman" panose="02020603050405020304" pitchFamily="18" charset="0"/>
                        <a:cs typeface="Times New Roman" panose="02020603050405020304" pitchFamily="18" charset="0"/>
                      </a:endParaRPr>
                    </a:p>
                  </a:txBody>
                  <a:tcPr/>
                </a:tc>
              </a:tr>
              <a:tr h="370840">
                <a:tc>
                  <a:txBody>
                    <a:bodyPr/>
                    <a:lstStyle/>
                    <a:p>
                      <a:r>
                        <a:rPr lang="lt-LT" sz="2400" dirty="0" smtClean="0">
                          <a:latin typeface="Times New Roman" panose="02020603050405020304" pitchFamily="18" charset="0"/>
                          <a:cs typeface="Times New Roman" panose="02020603050405020304" pitchFamily="18" charset="0"/>
                        </a:rPr>
                        <a:t>Atsakytų klausimynų (įskaitant iš dalies atsakytus) skaičius</a:t>
                      </a:r>
                      <a:endParaRPr lang="lt-LT" sz="2400" dirty="0">
                        <a:latin typeface="Times New Roman" panose="02020603050405020304" pitchFamily="18" charset="0"/>
                        <a:cs typeface="Times New Roman" panose="02020603050405020304" pitchFamily="18" charset="0"/>
                      </a:endParaRPr>
                    </a:p>
                  </a:txBody>
                  <a:tcPr/>
                </a:tc>
                <a:tc>
                  <a:txBody>
                    <a:bodyPr/>
                    <a:lstStyle/>
                    <a:p>
                      <a:r>
                        <a:rPr lang="lt-LT" sz="2400" dirty="0" smtClean="0">
                          <a:latin typeface="Times New Roman" panose="02020603050405020304" pitchFamily="18" charset="0"/>
                          <a:cs typeface="Times New Roman" panose="02020603050405020304" pitchFamily="18" charset="0"/>
                        </a:rPr>
                        <a:t>72,0</a:t>
                      </a:r>
                      <a:r>
                        <a:rPr lang="en-US" sz="2400" dirty="0" smtClean="0">
                          <a:latin typeface="Times New Roman" panose="02020603050405020304" pitchFamily="18" charset="0"/>
                          <a:cs typeface="Times New Roman" panose="02020603050405020304" pitchFamily="18" charset="0"/>
                        </a:rPr>
                        <a:t> </a:t>
                      </a:r>
                      <a:r>
                        <a:rPr lang="lt-LT" sz="2400" dirty="0" smtClean="0">
                          <a:latin typeface="Times New Roman" panose="02020603050405020304" pitchFamily="18" charset="0"/>
                          <a:cs typeface="Times New Roman" panose="02020603050405020304" pitchFamily="18" charset="0"/>
                        </a:rPr>
                        <a:t>% </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85,0 %</a:t>
                      </a:r>
                      <a:endParaRPr lang="lt-LT"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80,8 %</a:t>
                      </a:r>
                      <a:endParaRPr lang="lt-LT"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0971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060107" cy="692944"/>
          </a:xfrm>
        </p:spPr>
        <p:txBody>
          <a:bodyPr rtlCol="0">
            <a:normAutofit/>
          </a:bodyPr>
          <a:lstStyle/>
          <a:p>
            <a:r>
              <a:rPr lang="lt-LT" dirty="0" smtClean="0"/>
              <a:t>Tėvų </a:t>
            </a:r>
            <a:r>
              <a:rPr lang="lt-LT" dirty="0"/>
              <a:t>nuomonių aukščiausios </a:t>
            </a:r>
            <a:r>
              <a:rPr lang="lt-LT" dirty="0" smtClean="0"/>
              <a:t>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3513796566"/>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060107" cy="692944"/>
          </a:xfrm>
        </p:spPr>
        <p:txBody>
          <a:bodyPr rtlCol="0">
            <a:normAutofit/>
          </a:bodyPr>
          <a:lstStyle/>
          <a:p>
            <a:r>
              <a:rPr lang="lt-LT" dirty="0" smtClean="0"/>
              <a:t>Tėvų </a:t>
            </a:r>
            <a:r>
              <a:rPr lang="lt-LT" dirty="0"/>
              <a:t>nuomonių </a:t>
            </a:r>
            <a:r>
              <a:rPr lang="lt-LT" dirty="0" smtClean="0"/>
              <a:t>žemiausios 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3466169529"/>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260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801200" cy="692944"/>
          </a:xfrm>
        </p:spPr>
        <p:txBody>
          <a:bodyPr rtlCol="0">
            <a:normAutofit/>
          </a:bodyPr>
          <a:lstStyle/>
          <a:p>
            <a:r>
              <a:rPr lang="lt-LT" dirty="0" smtClean="0"/>
              <a:t>Mokinių nuomonių </a:t>
            </a:r>
            <a:r>
              <a:rPr lang="lt-LT" dirty="0"/>
              <a:t>aukščiausios </a:t>
            </a:r>
            <a:r>
              <a:rPr lang="lt-LT" dirty="0" smtClean="0"/>
              <a:t>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1874519448"/>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1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801200" cy="692944"/>
          </a:xfrm>
        </p:spPr>
        <p:txBody>
          <a:bodyPr rtlCol="0">
            <a:normAutofit/>
          </a:bodyPr>
          <a:lstStyle/>
          <a:p>
            <a:r>
              <a:rPr lang="lt-LT" dirty="0" smtClean="0"/>
              <a:t>Mokinių nuomonių žemiausios 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2456639084"/>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77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801200" cy="692944"/>
          </a:xfrm>
        </p:spPr>
        <p:txBody>
          <a:bodyPr rtlCol="0">
            <a:normAutofit/>
          </a:bodyPr>
          <a:lstStyle/>
          <a:p>
            <a:r>
              <a:rPr lang="lt-LT" dirty="0" smtClean="0"/>
              <a:t>Mokytojų nuomonių aukščiausios 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1685301364"/>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04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909836" y="431800"/>
            <a:ext cx="10801200" cy="692944"/>
          </a:xfrm>
        </p:spPr>
        <p:txBody>
          <a:bodyPr rtlCol="0">
            <a:normAutofit/>
          </a:bodyPr>
          <a:lstStyle/>
          <a:p>
            <a:r>
              <a:rPr lang="lt-LT" dirty="0" smtClean="0"/>
              <a:t>Mokytojų nuomonių žemiausios skaitinės </a:t>
            </a:r>
            <a:r>
              <a:rPr lang="lt-LT" dirty="0"/>
              <a:t>vertės </a:t>
            </a:r>
            <a:r>
              <a:rPr lang="lt-LT" dirty="0" smtClean="0"/>
              <a:t>diagrama</a:t>
            </a:r>
            <a:endParaRPr lang="lt-LT" dirty="0"/>
          </a:p>
        </p:txBody>
      </p:sp>
      <p:graphicFrame>
        <p:nvGraphicFramePr>
          <p:cNvPr id="6" name="5 turinio vietos rezervavimo ženklas" descr="Jungtinė stulpelinė diagrama, kurioje pateikiamos 4 kategorijų 3 sekų reikšmės"/>
          <p:cNvGraphicFramePr>
            <a:graphicFrameLocks noGrp="1"/>
          </p:cNvGraphicFramePr>
          <p:nvPr>
            <p:ph idx="1"/>
            <p:extLst>
              <p:ext uri="{D42A27DB-BD31-4B8C-83A1-F6EECF244321}">
                <p14:modId xmlns:p14="http://schemas.microsoft.com/office/powerpoint/2010/main" val="985279616"/>
              </p:ext>
            </p:extLst>
          </p:nvPr>
        </p:nvGraphicFramePr>
        <p:xfrm>
          <a:off x="549796" y="1268760"/>
          <a:ext cx="1108923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8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a:xfrm>
            <a:off x="477788" y="431800"/>
            <a:ext cx="11305255" cy="1168400"/>
          </a:xfrm>
        </p:spPr>
        <p:txBody>
          <a:bodyPr rtlCol="0"/>
          <a:lstStyle/>
          <a:p>
            <a:pPr rtl="0"/>
            <a:r>
              <a:rPr lang="lt-LT" dirty="0" smtClean="0"/>
              <a:t>Taigi, išanalizavus duomenis, galima daryti išvadą, kad stipriosios sritys yra šios: </a:t>
            </a:r>
            <a:endParaRPr lang="lt-LT" dirty="0"/>
          </a:p>
        </p:txBody>
      </p:sp>
      <p:sp>
        <p:nvSpPr>
          <p:cNvPr id="14" name="13 turinio vietos rezervavimo ženklas"/>
          <p:cNvSpPr>
            <a:spLocks noGrp="1"/>
          </p:cNvSpPr>
          <p:nvPr>
            <p:ph idx="1"/>
          </p:nvPr>
        </p:nvSpPr>
        <p:spPr>
          <a:xfrm>
            <a:off x="549796" y="1772816"/>
            <a:ext cx="11089232" cy="4536504"/>
          </a:xfrm>
        </p:spPr>
        <p:txBody>
          <a:bodyPr rtlCol="0">
            <a:normAutofit fontScale="92500" lnSpcReduction="10000"/>
          </a:bodyPr>
          <a:lstStyle/>
          <a:p>
            <a:r>
              <a:rPr lang="lt-LT" dirty="0"/>
              <a:t>Mokiniams yra aiškūs ir suprantami vertinimo kriterijai.</a:t>
            </a:r>
          </a:p>
          <a:p>
            <a:r>
              <a:rPr lang="lt-LT" dirty="0"/>
              <a:t>Mokytojų rašomi įvertinimai už atsakinėjimą pamokų metu, kontrolinius ir namų darbus yra pelnyti, o iš šių įvertinimų aišku, kokias temas mokiniai dar turi pasikartoti.</a:t>
            </a:r>
          </a:p>
          <a:p>
            <a:r>
              <a:rPr lang="lt-LT" dirty="0"/>
              <a:t>Mokytojai mokinius supažindina su rezultatais po kiekvieno kontrolinio ir savarankiško darbo, baigus skyrių, mėnesio pabaigoje, pusmečio gale.</a:t>
            </a:r>
          </a:p>
          <a:p>
            <a:r>
              <a:rPr lang="lt-LT" dirty="0" smtClean="0"/>
              <a:t>Tėvams pakanka </a:t>
            </a:r>
            <a:r>
              <a:rPr lang="lt-LT" dirty="0"/>
              <a:t>informacijos, kurią </a:t>
            </a:r>
            <a:r>
              <a:rPr lang="lt-LT" dirty="0" smtClean="0"/>
              <a:t>gauna </a:t>
            </a:r>
            <a:r>
              <a:rPr lang="lt-LT" dirty="0"/>
              <a:t>iš mokyklos apie vaiko </a:t>
            </a:r>
            <a:r>
              <a:rPr lang="lt-LT" dirty="0" smtClean="0"/>
              <a:t>mokymąsi, </a:t>
            </a:r>
            <a:r>
              <a:rPr lang="lt-LT" dirty="0"/>
              <a:t>pažangą bei </a:t>
            </a:r>
            <a:r>
              <a:rPr lang="lt-LT" dirty="0" smtClean="0"/>
              <a:t>pasiekimus, ji yra aiški.</a:t>
            </a:r>
            <a:endParaRPr lang="lt-LT" dirty="0"/>
          </a:p>
          <a:p>
            <a:r>
              <a:rPr lang="lt-LT" dirty="0" smtClean="0"/>
              <a:t>Mokiniai aktyviau dalyvauja </a:t>
            </a:r>
            <a:r>
              <a:rPr lang="lt-LT" dirty="0"/>
              <a:t>pamokoje, kai </a:t>
            </a:r>
            <a:r>
              <a:rPr lang="lt-LT" dirty="0" smtClean="0"/>
              <a:t>yra pagiriami </a:t>
            </a:r>
            <a:r>
              <a:rPr lang="lt-LT" dirty="0"/>
              <a:t>žodžiu, </a:t>
            </a:r>
            <a:r>
              <a:rPr lang="lt-LT" dirty="0" smtClean="0"/>
              <a:t>jiems padėkojama </a:t>
            </a:r>
            <a:r>
              <a:rPr lang="lt-LT" dirty="0"/>
              <a:t>už gerą dalyvavimą pamokoje, </a:t>
            </a:r>
            <a:r>
              <a:rPr lang="lt-LT" dirty="0" smtClean="0"/>
              <a:t>įvertinami </a:t>
            </a:r>
            <a:r>
              <a:rPr lang="lt-LT" dirty="0"/>
              <a:t>pažymiu, </a:t>
            </a:r>
            <a:r>
              <a:rPr lang="lt-LT" dirty="0" smtClean="0"/>
              <a:t>patikrinami </a:t>
            </a:r>
            <a:r>
              <a:rPr lang="lt-LT" dirty="0"/>
              <a:t>namų darbai.</a:t>
            </a:r>
          </a:p>
          <a:p>
            <a:r>
              <a:rPr lang="lt-LT" dirty="0" smtClean="0"/>
              <a:t>Mokinių </a:t>
            </a:r>
            <a:r>
              <a:rPr lang="lt-LT" dirty="0"/>
              <a:t>įsivertinimas stiprina jų mokymosi motyvus, pasitikėjimą savimi, objektyvų požiūrį į savo pasiekimus ir daromą pažangą.</a:t>
            </a:r>
          </a:p>
          <a:p>
            <a:pPr marL="0" indent="0" rtl="0">
              <a:buNone/>
            </a:pPr>
            <a:endParaRPr lang="lt-LT" dirty="0"/>
          </a:p>
        </p:txBody>
      </p:sp>
    </p:spTree>
    <p:extLst>
      <p:ext uri="{BB962C8B-B14F-4D97-AF65-F5344CB8AC3E}">
        <p14:creationId xmlns:p14="http://schemas.microsoft.com/office/powerpoint/2010/main" val="245641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a:xfrm>
            <a:off x="477788" y="431800"/>
            <a:ext cx="11305255" cy="1168400"/>
          </a:xfrm>
        </p:spPr>
        <p:txBody>
          <a:bodyPr rtlCol="0"/>
          <a:lstStyle/>
          <a:p>
            <a:pPr rtl="0"/>
            <a:r>
              <a:rPr lang="lt-LT" dirty="0" smtClean="0"/>
              <a:t>Taigi, išanalizavus duomenis, galima daryti išvadą, kad tobulintinos sritys yra šios: </a:t>
            </a:r>
            <a:endParaRPr lang="lt-LT" dirty="0"/>
          </a:p>
        </p:txBody>
      </p:sp>
      <p:sp>
        <p:nvSpPr>
          <p:cNvPr id="14" name="13 turinio vietos rezervavimo ženklas"/>
          <p:cNvSpPr>
            <a:spLocks noGrp="1"/>
          </p:cNvSpPr>
          <p:nvPr>
            <p:ph idx="1"/>
          </p:nvPr>
        </p:nvSpPr>
        <p:spPr>
          <a:xfrm>
            <a:off x="549795" y="1772816"/>
            <a:ext cx="11233247" cy="4536504"/>
          </a:xfrm>
        </p:spPr>
        <p:txBody>
          <a:bodyPr rtlCol="0">
            <a:normAutofit fontScale="92500" lnSpcReduction="20000"/>
          </a:bodyPr>
          <a:lstStyle/>
          <a:p>
            <a:r>
              <a:rPr lang="lt-LT" dirty="0" smtClean="0"/>
              <a:t>Tėvų informavimas </a:t>
            </a:r>
            <a:r>
              <a:rPr lang="lt-LT" dirty="0"/>
              <a:t>apie mokykloje vaikui keliamus </a:t>
            </a:r>
            <a:r>
              <a:rPr lang="lt-LT" dirty="0" smtClean="0"/>
              <a:t>reikalavimus, susijusius </a:t>
            </a:r>
            <a:r>
              <a:rPr lang="lt-LT" dirty="0"/>
              <a:t>su </a:t>
            </a:r>
            <a:r>
              <a:rPr lang="lt-LT" dirty="0" smtClean="0"/>
              <a:t>mokymusi, </a:t>
            </a:r>
            <a:r>
              <a:rPr lang="lt-LT" dirty="0"/>
              <a:t>elgesiu ir </a:t>
            </a:r>
            <a:r>
              <a:rPr lang="lt-LT" dirty="0" smtClean="0"/>
              <a:t>pan.</a:t>
            </a:r>
            <a:endParaRPr lang="lt-LT" dirty="0"/>
          </a:p>
          <a:p>
            <a:r>
              <a:rPr lang="lt-LT" dirty="0"/>
              <a:t>Mokytojų </a:t>
            </a:r>
            <a:r>
              <a:rPr lang="lt-LT" dirty="0" smtClean="0"/>
              <a:t>įvertinimai ne visada </a:t>
            </a:r>
            <a:r>
              <a:rPr lang="lt-LT" dirty="0"/>
              <a:t>atitinka </a:t>
            </a:r>
            <a:r>
              <a:rPr lang="lt-LT" dirty="0" smtClean="0"/>
              <a:t>mokinių gebėjimus</a:t>
            </a:r>
            <a:r>
              <a:rPr lang="lt-LT" dirty="0"/>
              <a:t>.</a:t>
            </a:r>
          </a:p>
          <a:p>
            <a:r>
              <a:rPr lang="lt-LT" dirty="0"/>
              <a:t>Elektroniniame dienyne </a:t>
            </a:r>
            <a:r>
              <a:rPr lang="lt-LT" dirty="0" smtClean="0"/>
              <a:t>fiksuojama informacija </a:t>
            </a:r>
            <a:r>
              <a:rPr lang="lt-LT" dirty="0"/>
              <a:t>(pagyrimai, pastabos, komentarai).</a:t>
            </a:r>
          </a:p>
          <a:p>
            <a:r>
              <a:rPr lang="lt-LT" dirty="0" smtClean="0"/>
              <a:t>Tėvai informuojami </a:t>
            </a:r>
            <a:r>
              <a:rPr lang="lt-LT" dirty="0"/>
              <a:t>apie vaiko pasiekimus ir pažangą įvairiais būdais (elektroninis dienynas, </a:t>
            </a:r>
            <a:r>
              <a:rPr lang="lt-LT" dirty="0" err="1"/>
              <a:t>pasirašytinis</a:t>
            </a:r>
            <a:r>
              <a:rPr lang="lt-LT" dirty="0"/>
              <a:t> supažindinimas su informacija apie pasiekimus, pokalbiai su tėvais apie vaiko asmeninę pažangą).</a:t>
            </a:r>
          </a:p>
          <a:p>
            <a:r>
              <a:rPr lang="lt-LT" dirty="0"/>
              <a:t>Vertinimo metu </a:t>
            </a:r>
            <a:r>
              <a:rPr lang="lt-LT" dirty="0" smtClean="0"/>
              <a:t>gauta informacija </a:t>
            </a:r>
            <a:r>
              <a:rPr lang="lt-LT" dirty="0"/>
              <a:t>(po kiekvieno pažymiu vertinamo darbo) </a:t>
            </a:r>
            <a:r>
              <a:rPr lang="lt-LT" dirty="0" smtClean="0"/>
              <a:t>naudojama </a:t>
            </a:r>
            <a:r>
              <a:rPr lang="lt-LT" dirty="0"/>
              <a:t>ugdymo turiniui bei trumpalaikiams ir ilgalaikiams dalykų planams sudaryti ir koreguoti.</a:t>
            </a:r>
          </a:p>
          <a:p>
            <a:r>
              <a:rPr lang="lt-LT" dirty="0"/>
              <a:t>Mokinius mokslo metų pradžioje </a:t>
            </a:r>
            <a:r>
              <a:rPr lang="lt-LT" dirty="0" smtClean="0"/>
              <a:t>supažindinami </a:t>
            </a:r>
            <a:r>
              <a:rPr lang="lt-LT" dirty="0"/>
              <a:t>su pažangos ir pasiekimų vertinimo tvarka, mokytojo parengtais mokymosi pasiekimų vertinimo reikalavimais ir kriterijais.</a:t>
            </a:r>
          </a:p>
          <a:p>
            <a:r>
              <a:rPr lang="lt-LT" dirty="0" smtClean="0"/>
              <a:t>Grįžtamojo </a:t>
            </a:r>
            <a:r>
              <a:rPr lang="lt-LT" dirty="0"/>
              <a:t>ryšio </a:t>
            </a:r>
            <a:r>
              <a:rPr lang="lt-LT" dirty="0" smtClean="0"/>
              <a:t>metodai, skirti </a:t>
            </a:r>
            <a:r>
              <a:rPr lang="lt-LT" dirty="0"/>
              <a:t>pamokos </a:t>
            </a:r>
            <a:r>
              <a:rPr lang="lt-LT" dirty="0" smtClean="0"/>
              <a:t>reflektavimui, naudojami ne </a:t>
            </a:r>
            <a:r>
              <a:rPr lang="lt-LT" dirty="0"/>
              <a:t>kiekvieną pamoką.</a:t>
            </a:r>
          </a:p>
          <a:p>
            <a:pPr marL="0" indent="0" rtl="0">
              <a:buNone/>
            </a:pPr>
            <a:endParaRPr lang="lt-LT" dirty="0"/>
          </a:p>
        </p:txBody>
      </p:sp>
    </p:spTree>
    <p:extLst>
      <p:ext uri="{BB962C8B-B14F-4D97-AF65-F5344CB8AC3E}">
        <p14:creationId xmlns:p14="http://schemas.microsoft.com/office/powerpoint/2010/main" val="23635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Vis dėlto yra keletas sričių, vertinamų prieštaringai (1):</a:t>
            </a:r>
            <a:endParaRPr lang="lt-LT" dirty="0"/>
          </a:p>
        </p:txBody>
      </p:sp>
      <p:sp>
        <p:nvSpPr>
          <p:cNvPr id="3" name="Turinio vietos rezervavimo ženklas 2"/>
          <p:cNvSpPr>
            <a:spLocks noGrp="1"/>
          </p:cNvSpPr>
          <p:nvPr>
            <p:ph idx="1"/>
          </p:nvPr>
        </p:nvSpPr>
        <p:spPr/>
        <p:txBody>
          <a:bodyPr>
            <a:normAutofit/>
          </a:bodyPr>
          <a:lstStyle/>
          <a:p>
            <a:r>
              <a:rPr lang="lt-LT" dirty="0" smtClean="0"/>
              <a:t>Šiuos teiginius mokytojai įvardija kaip stiprybę, o mokiniai – atvirkščiai: </a:t>
            </a:r>
          </a:p>
          <a:p>
            <a:pPr lvl="1"/>
            <a:r>
              <a:rPr lang="lt-LT" dirty="0" smtClean="0"/>
              <a:t>Kiekvienos </a:t>
            </a:r>
            <a:r>
              <a:rPr lang="lt-LT" dirty="0"/>
              <a:t>pamokos uždavinyje </a:t>
            </a:r>
            <a:r>
              <a:rPr lang="lt-LT" dirty="0" smtClean="0"/>
              <a:t>nurodomi aiškūs </a:t>
            </a:r>
            <a:r>
              <a:rPr lang="lt-LT" dirty="0"/>
              <a:t>vertinimo </a:t>
            </a:r>
            <a:r>
              <a:rPr lang="lt-LT" dirty="0" smtClean="0"/>
              <a:t>kriterijai.</a:t>
            </a:r>
          </a:p>
          <a:p>
            <a:pPr lvl="1"/>
            <a:r>
              <a:rPr lang="lt-LT" dirty="0" smtClean="0"/>
              <a:t>Mokslo </a:t>
            </a:r>
            <a:r>
              <a:rPr lang="lt-LT" dirty="0"/>
              <a:t>metų eigoje su mokiniais </a:t>
            </a:r>
            <a:r>
              <a:rPr lang="lt-LT" dirty="0" smtClean="0"/>
              <a:t>aptariama </a:t>
            </a:r>
            <a:r>
              <a:rPr lang="lt-LT" dirty="0"/>
              <a:t>jų mokymosi </a:t>
            </a:r>
            <a:r>
              <a:rPr lang="lt-LT" dirty="0" smtClean="0"/>
              <a:t>pažanga, paaiškinama, patariama, </a:t>
            </a:r>
            <a:r>
              <a:rPr lang="lt-LT" dirty="0"/>
              <a:t>kaip jie galėtų geriau mokytis.</a:t>
            </a:r>
          </a:p>
          <a:p>
            <a:pPr marL="0" indent="0">
              <a:buNone/>
            </a:pPr>
            <a:endParaRPr lang="lt-LT" dirty="0"/>
          </a:p>
        </p:txBody>
      </p:sp>
    </p:spTree>
    <p:extLst>
      <p:ext uri="{BB962C8B-B14F-4D97-AF65-F5344CB8AC3E}">
        <p14:creationId xmlns:p14="http://schemas.microsoft.com/office/powerpoint/2010/main" val="35092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Mokyklos įsivertinimo darbo grupė</a:t>
            </a:r>
            <a:endParaRPr lang="lt-LT" dirty="0"/>
          </a:p>
        </p:txBody>
      </p:sp>
      <p:sp>
        <p:nvSpPr>
          <p:cNvPr id="3" name="Turinio vietos rezervavimo ženklas 2"/>
          <p:cNvSpPr>
            <a:spLocks noGrp="1"/>
          </p:cNvSpPr>
          <p:nvPr>
            <p:ph idx="1"/>
          </p:nvPr>
        </p:nvSpPr>
        <p:spPr/>
        <p:txBody>
          <a:bodyPr/>
          <a:lstStyle/>
          <a:p>
            <a:pPr marL="457200" indent="-457200">
              <a:buFont typeface="+mj-lt"/>
              <a:buAutoNum type="arabicPeriod"/>
            </a:pPr>
            <a:r>
              <a:rPr lang="lt-LT" dirty="0" smtClean="0"/>
              <a:t>A. </a:t>
            </a:r>
            <a:r>
              <a:rPr lang="lt-LT" dirty="0" err="1" smtClean="0"/>
              <a:t>Paciukonienė</a:t>
            </a:r>
            <a:r>
              <a:rPr lang="lt-LT" dirty="0" smtClean="0"/>
              <a:t>;</a:t>
            </a:r>
          </a:p>
          <a:p>
            <a:pPr marL="457200" indent="-457200">
              <a:buFont typeface="+mj-lt"/>
              <a:buAutoNum type="arabicPeriod"/>
            </a:pPr>
            <a:r>
              <a:rPr lang="lt-LT" dirty="0" smtClean="0"/>
              <a:t>S. Ažukienė;</a:t>
            </a:r>
          </a:p>
          <a:p>
            <a:pPr marL="457200" indent="-457200">
              <a:buFont typeface="+mj-lt"/>
              <a:buAutoNum type="arabicPeriod"/>
            </a:pPr>
            <a:r>
              <a:rPr lang="lt-LT" dirty="0" smtClean="0"/>
              <a:t>A. </a:t>
            </a:r>
            <a:r>
              <a:rPr lang="lt-LT" dirty="0" err="1" smtClean="0"/>
              <a:t>Kancevičienė</a:t>
            </a:r>
            <a:r>
              <a:rPr lang="lt-LT" dirty="0" smtClean="0"/>
              <a:t>;</a:t>
            </a:r>
          </a:p>
          <a:p>
            <a:pPr marL="457200" indent="-457200">
              <a:buFont typeface="+mj-lt"/>
              <a:buAutoNum type="arabicPeriod"/>
            </a:pPr>
            <a:r>
              <a:rPr lang="lt-LT" dirty="0" smtClean="0"/>
              <a:t>G. </a:t>
            </a:r>
            <a:r>
              <a:rPr lang="lt-LT" dirty="0" err="1" smtClean="0"/>
              <a:t>Dvilinskienė</a:t>
            </a:r>
            <a:r>
              <a:rPr lang="lt-LT" dirty="0" smtClean="0"/>
              <a:t>;</a:t>
            </a:r>
          </a:p>
          <a:p>
            <a:pPr marL="457200" indent="-457200">
              <a:buFont typeface="+mj-lt"/>
              <a:buAutoNum type="arabicPeriod"/>
            </a:pPr>
            <a:r>
              <a:rPr lang="lt-LT" dirty="0" smtClean="0"/>
              <a:t>A. Kazakevičius;</a:t>
            </a:r>
          </a:p>
          <a:p>
            <a:pPr marL="457200" indent="-457200">
              <a:buFont typeface="+mj-lt"/>
              <a:buAutoNum type="arabicPeriod"/>
            </a:pPr>
            <a:r>
              <a:rPr lang="lt-LT" dirty="0" smtClean="0"/>
              <a:t>O. </a:t>
            </a:r>
            <a:r>
              <a:rPr lang="lt-LT" dirty="0" err="1" smtClean="0"/>
              <a:t>Žėkienė</a:t>
            </a:r>
            <a:r>
              <a:rPr lang="lt-LT" dirty="0" smtClean="0"/>
              <a:t>.</a:t>
            </a:r>
            <a:endParaRPr lang="lt-LT" dirty="0"/>
          </a:p>
        </p:txBody>
      </p:sp>
    </p:spTree>
    <p:extLst>
      <p:ext uri="{BB962C8B-B14F-4D97-AF65-F5344CB8AC3E}">
        <p14:creationId xmlns:p14="http://schemas.microsoft.com/office/powerpoint/2010/main" val="119988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Vis dėlto yra keletas sričių, vertinamų prieštaringai (2):</a:t>
            </a:r>
            <a:endParaRPr lang="lt-LT" dirty="0"/>
          </a:p>
        </p:txBody>
      </p:sp>
      <p:sp>
        <p:nvSpPr>
          <p:cNvPr id="3" name="Turinio vietos rezervavimo ženklas 2"/>
          <p:cNvSpPr>
            <a:spLocks noGrp="1"/>
          </p:cNvSpPr>
          <p:nvPr>
            <p:ph idx="1"/>
          </p:nvPr>
        </p:nvSpPr>
        <p:spPr/>
        <p:txBody>
          <a:bodyPr>
            <a:normAutofit/>
          </a:bodyPr>
          <a:lstStyle/>
          <a:p>
            <a:r>
              <a:rPr lang="lt-LT" dirty="0" smtClean="0"/>
              <a:t>Šiuos teiginius tėvai įvardija kaip stiprybę, o mokiniai – atvirkščiai: </a:t>
            </a:r>
          </a:p>
          <a:p>
            <a:pPr lvl="1"/>
            <a:r>
              <a:rPr lang="lt-LT" dirty="0" smtClean="0"/>
              <a:t>Savo </a:t>
            </a:r>
            <a:r>
              <a:rPr lang="lt-LT" dirty="0"/>
              <a:t>kompetencijas </a:t>
            </a:r>
            <a:r>
              <a:rPr lang="lt-LT" dirty="0" smtClean="0"/>
              <a:t>mokiniai išreiškia pristatydami </a:t>
            </a:r>
            <a:r>
              <a:rPr lang="lt-LT" dirty="0"/>
              <a:t>individualius ir grupės darbus pamokose bei </a:t>
            </a:r>
            <a:r>
              <a:rPr lang="lt-LT" dirty="0" smtClean="0"/>
              <a:t>dalyvaudami </a:t>
            </a:r>
            <a:r>
              <a:rPr lang="lt-LT" dirty="0"/>
              <a:t>mokyklos, rajono, respublikos </a:t>
            </a:r>
            <a:r>
              <a:rPr lang="lt-LT" dirty="0" smtClean="0"/>
              <a:t>renginiuose.</a:t>
            </a:r>
          </a:p>
          <a:p>
            <a:pPr lvl="1"/>
            <a:r>
              <a:rPr lang="lt-LT" dirty="0" smtClean="0"/>
              <a:t>Per </a:t>
            </a:r>
            <a:r>
              <a:rPr lang="lt-LT" dirty="0"/>
              <a:t>klasės tėvų susirinkimus </a:t>
            </a:r>
            <a:r>
              <a:rPr lang="lt-LT" dirty="0" smtClean="0"/>
              <a:t>/ pamokose mokinių pasiekimai </a:t>
            </a:r>
            <a:r>
              <a:rPr lang="lt-LT" dirty="0"/>
              <a:t>ir pažymiai nėra lyginami su kitų klasės mokinių pasiekimais ir pažymiais, o yra palyginami </a:t>
            </a:r>
            <a:r>
              <a:rPr lang="lt-LT" dirty="0" smtClean="0"/>
              <a:t>ankstesni </a:t>
            </a:r>
            <a:r>
              <a:rPr lang="lt-LT" dirty="0"/>
              <a:t>pasiekimai su dabartiniais pasiekimais</a:t>
            </a:r>
            <a:r>
              <a:rPr lang="lt-LT" dirty="0" smtClean="0"/>
              <a:t>.</a:t>
            </a:r>
          </a:p>
          <a:p>
            <a:r>
              <a:rPr lang="lt-LT" dirty="0" smtClean="0"/>
              <a:t>Be to, mokiniai teigiamai įvertinam kad mokytoja </a:t>
            </a:r>
            <a:r>
              <a:rPr lang="lt-LT" dirty="0"/>
              <a:t>(-s) per pamoką vertina ir neformaliai: pagiria, o kritiką išsako </a:t>
            </a:r>
            <a:r>
              <a:rPr lang="lt-LT" dirty="0" smtClean="0"/>
              <a:t>pozityviai, o tėvai šiuo atveju pasisako kritiškai.</a:t>
            </a:r>
            <a:endParaRPr lang="lt-LT" dirty="0"/>
          </a:p>
        </p:txBody>
      </p:sp>
    </p:spTree>
    <p:extLst>
      <p:ext uri="{BB962C8B-B14F-4D97-AF65-F5344CB8AC3E}">
        <p14:creationId xmlns:p14="http://schemas.microsoft.com/office/powerpoint/2010/main" val="30912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Vis dėlto yra keletas sričių, vertinamų prieštaringai (3):</a:t>
            </a:r>
            <a:endParaRPr lang="lt-LT" dirty="0"/>
          </a:p>
        </p:txBody>
      </p:sp>
      <p:sp>
        <p:nvSpPr>
          <p:cNvPr id="3" name="Turinio vietos rezervavimo ženklas 2"/>
          <p:cNvSpPr>
            <a:spLocks noGrp="1"/>
          </p:cNvSpPr>
          <p:nvPr>
            <p:ph idx="1"/>
          </p:nvPr>
        </p:nvSpPr>
        <p:spPr/>
        <p:txBody>
          <a:bodyPr>
            <a:normAutofit/>
          </a:bodyPr>
          <a:lstStyle/>
          <a:p>
            <a:r>
              <a:rPr lang="lt-LT" dirty="0" smtClean="0"/>
              <a:t>Šiuos teiginius mokytojai įvardija kaip stiprybę, o tėvai – atvirkščiai: </a:t>
            </a:r>
          </a:p>
          <a:p>
            <a:pPr lvl="1"/>
            <a:r>
              <a:rPr lang="lt-LT" dirty="0" smtClean="0"/>
              <a:t>Prieš </a:t>
            </a:r>
            <a:r>
              <a:rPr lang="lt-LT" dirty="0"/>
              <a:t>kiekvieną atsiskaitymą mokiniams </a:t>
            </a:r>
            <a:r>
              <a:rPr lang="lt-LT" dirty="0" smtClean="0"/>
              <a:t>primenami </a:t>
            </a:r>
            <a:r>
              <a:rPr lang="lt-LT" dirty="0"/>
              <a:t>vertinimo </a:t>
            </a:r>
            <a:r>
              <a:rPr lang="lt-LT" dirty="0" smtClean="0"/>
              <a:t>kriterijai.</a:t>
            </a:r>
          </a:p>
          <a:p>
            <a:pPr lvl="1"/>
            <a:r>
              <a:rPr lang="lt-LT" dirty="0" smtClean="0"/>
              <a:t>Mokinių </a:t>
            </a:r>
            <a:r>
              <a:rPr lang="lt-LT" dirty="0"/>
              <a:t>įsivertinimas stiprina jų mokymosi motyvus, pasitikėjimą savimi, objektyvų požiūrį į savo pasiekimus ir daromą pažangą</a:t>
            </a:r>
            <a:r>
              <a:rPr lang="lt-LT" dirty="0" smtClean="0"/>
              <a:t>.</a:t>
            </a:r>
            <a:endParaRPr lang="lt-LT" dirty="0"/>
          </a:p>
        </p:txBody>
      </p:sp>
    </p:spTree>
    <p:extLst>
      <p:ext uri="{BB962C8B-B14F-4D97-AF65-F5344CB8AC3E}">
        <p14:creationId xmlns:p14="http://schemas.microsoft.com/office/powerpoint/2010/main" val="28790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pavadinimas"/>
          <p:cNvSpPr>
            <a:spLocks noGrp="1"/>
          </p:cNvSpPr>
          <p:nvPr>
            <p:ph type="title"/>
          </p:nvPr>
        </p:nvSpPr>
        <p:spPr/>
        <p:txBody>
          <a:bodyPr rtlCol="0"/>
          <a:lstStyle/>
          <a:p>
            <a:pPr rtl="0"/>
            <a:r>
              <a:rPr lang="lt-LT" dirty="0" smtClean="0"/>
              <a:t>Kokybės požymių pagal mokyklos kontekstą atitikimas</a:t>
            </a:r>
            <a:endParaRPr lang="lt-LT" dirty="0"/>
          </a:p>
        </p:txBody>
      </p:sp>
      <p:sp>
        <p:nvSpPr>
          <p:cNvPr id="11" name="10 teksto vietos rezervavimo ženklas"/>
          <p:cNvSpPr>
            <a:spLocks noGrp="1"/>
          </p:cNvSpPr>
          <p:nvPr>
            <p:ph type="body" idx="1"/>
          </p:nvPr>
        </p:nvSpPr>
        <p:spPr/>
        <p:txBody>
          <a:bodyPr rtlCol="0"/>
          <a:lstStyle/>
          <a:p>
            <a:r>
              <a:rPr lang="lt-LT" dirty="0"/>
              <a:t>(anketų duomenys)</a:t>
            </a:r>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Sukonkretintų kokybės požymių </a:t>
            </a:r>
            <a:r>
              <a:rPr lang="lt-LT" dirty="0"/>
              <a:t>pagal mokyklos </a:t>
            </a:r>
            <a:r>
              <a:rPr lang="lt-LT" dirty="0" smtClean="0"/>
              <a:t>kontekstą įvertinimas (1)</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3811666918"/>
              </p:ext>
            </p:extLst>
          </p:nvPr>
        </p:nvGraphicFramePr>
        <p:xfrm>
          <a:off x="477788" y="1705708"/>
          <a:ext cx="10585176" cy="4799694"/>
        </p:xfrm>
        <a:graphic>
          <a:graphicData uri="http://schemas.openxmlformats.org/drawingml/2006/table">
            <a:tbl>
              <a:tblPr firstRow="1" bandRow="1">
                <a:tableStyleId>{5C22544A-7EE6-4342-B048-85BDC9FD1C3A}</a:tableStyleId>
              </a:tblPr>
              <a:tblGrid>
                <a:gridCol w="5190151"/>
                <a:gridCol w="5395025"/>
              </a:tblGrid>
              <a:tr h="593454">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Įvertinimas</a:t>
                      </a:r>
                      <a:r>
                        <a:rPr lang="lt-LT" baseline="0" dirty="0" smtClean="0"/>
                        <a:t> </a:t>
                      </a:r>
                      <a:endParaRPr lang="lt-LT" dirty="0"/>
                    </a:p>
                  </a:txBody>
                  <a:tcPr/>
                </a:tc>
              </a:tr>
              <a:tr h="4154175">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9875" algn="l"/>
                          <a:tab pos="355600" algn="l"/>
                        </a:tabLst>
                        <a:defRPr/>
                      </a:pPr>
                      <a:r>
                        <a:rPr lang="lt-LT" sz="1800" dirty="0" smtClean="0">
                          <a:solidFill>
                            <a:schemeClr val="tx2"/>
                          </a:solidFill>
                          <a:effectLst/>
                          <a:latin typeface="Times New Roman" panose="02020603050405020304" pitchFamily="18" charset="0"/>
                          <a:cs typeface="Times New Roman" panose="02020603050405020304" pitchFamily="18" charset="0"/>
                        </a:rPr>
                        <a:t>Mokslo metų pradžioje </a:t>
                      </a:r>
                      <a:r>
                        <a:rPr lang="lt-LT" sz="1800" b="1" dirty="0" smtClean="0">
                          <a:solidFill>
                            <a:schemeClr val="tx2"/>
                          </a:solidFill>
                          <a:effectLst/>
                          <a:latin typeface="Times New Roman" panose="02020603050405020304" pitchFamily="18" charset="0"/>
                          <a:cs typeface="Times New Roman" panose="02020603050405020304" pitchFamily="18" charset="0"/>
                        </a:rPr>
                        <a:t>visi</a:t>
                      </a:r>
                      <a:r>
                        <a:rPr lang="lt-LT" sz="1800" dirty="0" smtClean="0">
                          <a:solidFill>
                            <a:schemeClr val="tx2"/>
                          </a:solidFill>
                          <a:effectLst/>
                          <a:latin typeface="Times New Roman" panose="02020603050405020304" pitchFamily="18" charset="0"/>
                          <a:cs typeface="Times New Roman" panose="02020603050405020304" pitchFamily="18" charset="0"/>
                        </a:rPr>
                        <a:t> mokiniai yra supažindinami su mokyklos Lazdijų r. Šeštokų mokyklos 1–10 klasių mokinių pažangos ir pasiekimų vertinimo tvarka,  dalyko mokytojo parengtais mokymosi pasiekimų vertinimo reikalavimais bei kriterijais.</a:t>
                      </a:r>
                    </a:p>
                    <a:p>
                      <a:pPr marL="0" indent="269875">
                        <a:lnSpc>
                          <a:spcPct val="100000"/>
                        </a:lnSpc>
                        <a:spcAft>
                          <a:spcPts val="0"/>
                        </a:spcAft>
                        <a:buFont typeface="Arial" panose="020B0604020202020204" pitchFamily="34" charset="0"/>
                        <a:buChar char="•"/>
                        <a:tabLst>
                          <a:tab pos="269875" algn="l"/>
                          <a:tab pos="355600" algn="l"/>
                        </a:tabLst>
                      </a:pPr>
                      <a:r>
                        <a:rPr lang="lt-LT" sz="1800" b="1" dirty="0" smtClean="0">
                          <a:solidFill>
                            <a:schemeClr val="tx2"/>
                          </a:solidFill>
                          <a:effectLst/>
                          <a:latin typeface="Times New Roman" panose="02020603050405020304" pitchFamily="18" charset="0"/>
                          <a:cs typeface="Times New Roman" panose="02020603050405020304" pitchFamily="18" charset="0"/>
                        </a:rPr>
                        <a:t>Kiekvienos</a:t>
                      </a:r>
                      <a:r>
                        <a:rPr lang="lt-LT" sz="1800" dirty="0" smtClean="0">
                          <a:solidFill>
                            <a:schemeClr val="tx2"/>
                          </a:solidFill>
                          <a:effectLst/>
                          <a:latin typeface="Times New Roman" panose="02020603050405020304" pitchFamily="18" charset="0"/>
                          <a:cs typeface="Times New Roman" panose="02020603050405020304" pitchFamily="18" charset="0"/>
                        </a:rPr>
                        <a:t> pamokos uždavinyje nurodomi aiškūs vertinimo kriterijai. Prieš </a:t>
                      </a:r>
                      <a:r>
                        <a:rPr lang="lt-LT" sz="1800" b="1" dirty="0" smtClean="0">
                          <a:solidFill>
                            <a:schemeClr val="tx2"/>
                          </a:solidFill>
                          <a:effectLst/>
                          <a:latin typeface="Times New Roman" panose="02020603050405020304" pitchFamily="18" charset="0"/>
                          <a:cs typeface="Times New Roman" panose="02020603050405020304" pitchFamily="18" charset="0"/>
                        </a:rPr>
                        <a:t>kiekvieną</a:t>
                      </a:r>
                      <a:r>
                        <a:rPr lang="lt-LT" sz="1800" dirty="0" smtClean="0">
                          <a:solidFill>
                            <a:schemeClr val="tx2"/>
                          </a:solidFill>
                          <a:effectLst/>
                          <a:latin typeface="Times New Roman" panose="02020603050405020304" pitchFamily="18" charset="0"/>
                          <a:cs typeface="Times New Roman" panose="02020603050405020304" pitchFamily="18" charset="0"/>
                        </a:rPr>
                        <a:t> atsiskaitymą mokiniams primenami vertinimo kriterijai. </a:t>
                      </a:r>
                    </a:p>
                    <a:p>
                      <a:pPr marL="0" indent="269875">
                        <a:lnSpc>
                          <a:spcPct val="100000"/>
                        </a:lnSpc>
                        <a:spcAft>
                          <a:spcPts val="0"/>
                        </a:spcAft>
                        <a:buFont typeface="Arial" panose="020B0604020202020204" pitchFamily="34" charset="0"/>
                        <a:buChar char="•"/>
                        <a:tabLst>
                          <a:tab pos="269875" algn="l"/>
                          <a:tab pos="355600" algn="l"/>
                        </a:tabLst>
                      </a:pPr>
                      <a:r>
                        <a:rPr lang="lt-LT" sz="1800" b="1" dirty="0" smtClean="0">
                          <a:solidFill>
                            <a:schemeClr val="tx2"/>
                          </a:solidFill>
                          <a:effectLst/>
                          <a:latin typeface="Times New Roman" panose="02020603050405020304" pitchFamily="18" charset="0"/>
                          <a:cs typeface="Times New Roman" panose="02020603050405020304" pitchFamily="18" charset="0"/>
                        </a:rPr>
                        <a:t>80 proc</a:t>
                      </a:r>
                      <a:r>
                        <a:rPr lang="lt-LT" sz="1800" dirty="0" smtClean="0">
                          <a:solidFill>
                            <a:schemeClr val="tx2"/>
                          </a:solidFill>
                          <a:effectLst/>
                          <a:latin typeface="Times New Roman" panose="02020603050405020304" pitchFamily="18" charset="0"/>
                          <a:cs typeface="Times New Roman" panose="02020603050405020304" pitchFamily="18" charset="0"/>
                        </a:rPr>
                        <a:t>. mokinių ir jų tėvų (globėjų) vertinimo kriterijai yra aiškūs, suprantami. </a:t>
                      </a:r>
                      <a:endParaRPr lang="lt-LT" sz="1800" baseline="0" dirty="0" smtClean="0">
                        <a:solidFill>
                          <a:schemeClr val="tx2"/>
                        </a:solidFill>
                        <a:effectLst/>
                        <a:latin typeface="Times New Roman" panose="02020603050405020304" pitchFamily="18" charset="0"/>
                        <a:cs typeface="Times New Roman" panose="02020603050405020304" pitchFamily="18" charset="0"/>
                      </a:endParaRPr>
                    </a:p>
                    <a:p>
                      <a:pPr marL="0" indent="269875">
                        <a:lnSpc>
                          <a:spcPct val="100000"/>
                        </a:lnSpc>
                        <a:spcAft>
                          <a:spcPts val="0"/>
                        </a:spcAft>
                        <a:buFont typeface="Arial" panose="020B0604020202020204" pitchFamily="34" charset="0"/>
                        <a:buChar char="•"/>
                        <a:tabLst>
                          <a:tab pos="269875" algn="l"/>
                          <a:tab pos="355600" algn="l"/>
                        </a:tabLst>
                      </a:pPr>
                      <a:r>
                        <a:rPr lang="lt-LT" sz="1800" b="1" baseline="0" dirty="0" smtClean="0">
                          <a:solidFill>
                            <a:schemeClr val="tx2"/>
                          </a:solidFill>
                          <a:effectLst/>
                          <a:latin typeface="Times New Roman" panose="02020603050405020304" pitchFamily="18" charset="0"/>
                          <a:cs typeface="Times New Roman" panose="02020603050405020304" pitchFamily="18" charset="0"/>
                        </a:rPr>
                        <a:t>80 proc.</a:t>
                      </a:r>
                      <a:r>
                        <a:rPr lang="lt-LT" sz="1800" baseline="0" dirty="0" smtClean="0">
                          <a:solidFill>
                            <a:schemeClr val="tx2"/>
                          </a:solidFill>
                          <a:effectLst/>
                          <a:latin typeface="Times New Roman" panose="02020603050405020304" pitchFamily="18" charset="0"/>
                          <a:cs typeface="Times New Roman" panose="02020603050405020304" pitchFamily="18" charset="0"/>
                        </a:rPr>
                        <a:t> </a:t>
                      </a:r>
                      <a:r>
                        <a:rPr lang="lt-LT" sz="1800" dirty="0" smtClean="0">
                          <a:solidFill>
                            <a:schemeClr val="tx2"/>
                          </a:solidFill>
                          <a:effectLst/>
                          <a:latin typeface="Times New Roman" panose="02020603050405020304" pitchFamily="18" charset="0"/>
                          <a:cs typeface="Times New Roman" panose="02020603050405020304" pitchFamily="18" charset="0"/>
                        </a:rPr>
                        <a:t>mokytojų veiksmingai vertina neformaliai: formuluoja pagyrimus, o kritiką išsako teigiama kalba, žodiniu vertinimu padeda mokiniams kryptingai tobulėti, įsivertinti save. </a:t>
                      </a:r>
                      <a:endParaRPr lang="lt-LT" sz="18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dirty="0" smtClean="0">
                          <a:solidFill>
                            <a:srgbClr val="C00000"/>
                          </a:solidFill>
                          <a:effectLst/>
                          <a:latin typeface="Times New Roman" panose="02020603050405020304" pitchFamily="18" charset="0"/>
                          <a:cs typeface="Times New Roman" panose="02020603050405020304" pitchFamily="18" charset="0"/>
                        </a:rPr>
                        <a:t>Mokslo metų pradžioje </a:t>
                      </a:r>
                      <a:r>
                        <a:rPr lang="lt-LT" sz="1800" b="1" dirty="0" smtClean="0">
                          <a:solidFill>
                            <a:srgbClr val="C00000"/>
                          </a:solidFill>
                          <a:effectLst/>
                          <a:latin typeface="Times New Roman" panose="02020603050405020304" pitchFamily="18" charset="0"/>
                          <a:cs typeface="Times New Roman" panose="02020603050405020304" pitchFamily="18" charset="0"/>
                        </a:rPr>
                        <a:t>82-90 </a:t>
                      </a:r>
                      <a:r>
                        <a:rPr lang="lt-LT" sz="1800" b="0" dirty="0" smtClean="0">
                          <a:solidFill>
                            <a:srgbClr val="C00000"/>
                          </a:solidFill>
                          <a:effectLst/>
                          <a:latin typeface="Times New Roman" panose="02020603050405020304" pitchFamily="18" charset="0"/>
                          <a:cs typeface="Times New Roman" panose="02020603050405020304" pitchFamily="18" charset="0"/>
                        </a:rPr>
                        <a:t>proc. </a:t>
                      </a:r>
                      <a:r>
                        <a:rPr lang="lt-LT" sz="1800" dirty="0" smtClean="0">
                          <a:solidFill>
                            <a:srgbClr val="C00000"/>
                          </a:solidFill>
                          <a:effectLst/>
                          <a:latin typeface="Times New Roman" panose="02020603050405020304" pitchFamily="18" charset="0"/>
                          <a:cs typeface="Times New Roman" panose="02020603050405020304" pitchFamily="18" charset="0"/>
                        </a:rPr>
                        <a:t>mokinių yra supažindinami su Lazdijų r. Šeštokų mokyklos 1–10 klasių mokinių pažangos ir pasiekimų vertinimo tvarka,  dalyko mokytojo parengtais mokymosi pasiekimų vertinimo reikalavimais bei kriterijais.</a:t>
                      </a:r>
                    </a:p>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b="1" dirty="0" smtClean="0">
                          <a:solidFill>
                            <a:srgbClr val="C00000"/>
                          </a:solidFill>
                          <a:effectLst/>
                          <a:latin typeface="Times New Roman" panose="02020603050405020304" pitchFamily="18" charset="0"/>
                          <a:cs typeface="Times New Roman" panose="02020603050405020304" pitchFamily="18" charset="0"/>
                        </a:rPr>
                        <a:t>60-100</a:t>
                      </a:r>
                      <a:r>
                        <a:rPr lang="lt-LT" sz="1800" b="0" dirty="0" smtClean="0">
                          <a:solidFill>
                            <a:srgbClr val="C00000"/>
                          </a:solidFill>
                          <a:effectLst/>
                          <a:latin typeface="Times New Roman" panose="02020603050405020304" pitchFamily="18" charset="0"/>
                          <a:cs typeface="Times New Roman" panose="02020603050405020304" pitchFamily="18" charset="0"/>
                        </a:rPr>
                        <a:t> proc. pamokų</a:t>
                      </a:r>
                      <a:r>
                        <a:rPr lang="lt-LT" sz="1800" dirty="0" smtClean="0">
                          <a:solidFill>
                            <a:srgbClr val="C00000"/>
                          </a:solidFill>
                          <a:effectLst/>
                          <a:latin typeface="Times New Roman" panose="02020603050405020304" pitchFamily="18" charset="0"/>
                          <a:cs typeface="Times New Roman" panose="02020603050405020304" pitchFamily="18" charset="0"/>
                        </a:rPr>
                        <a:t> uždavinyje nurodomi aiškūs vertinimo kriterijai. </a:t>
                      </a:r>
                      <a:r>
                        <a:rPr lang="lt-LT" sz="1800" dirty="0" smtClean="0">
                          <a:solidFill>
                            <a:schemeClr val="tx2"/>
                          </a:solidFill>
                          <a:effectLst/>
                          <a:latin typeface="Times New Roman" panose="02020603050405020304" pitchFamily="18" charset="0"/>
                          <a:cs typeface="Times New Roman" panose="02020603050405020304" pitchFamily="18" charset="0"/>
                        </a:rPr>
                        <a:t>Prieš </a:t>
                      </a:r>
                      <a:r>
                        <a:rPr lang="lt-LT" sz="1800" b="1" dirty="0" smtClean="0">
                          <a:solidFill>
                            <a:schemeClr val="tx2"/>
                          </a:solidFill>
                          <a:effectLst/>
                          <a:latin typeface="Times New Roman" panose="02020603050405020304" pitchFamily="18" charset="0"/>
                          <a:cs typeface="Times New Roman" panose="02020603050405020304" pitchFamily="18" charset="0"/>
                        </a:rPr>
                        <a:t>kiekvieną</a:t>
                      </a:r>
                      <a:r>
                        <a:rPr lang="lt-LT" sz="1800" dirty="0" smtClean="0">
                          <a:solidFill>
                            <a:schemeClr val="tx2"/>
                          </a:solidFill>
                          <a:effectLst/>
                          <a:latin typeface="Times New Roman" panose="02020603050405020304" pitchFamily="18" charset="0"/>
                          <a:cs typeface="Times New Roman" panose="02020603050405020304" pitchFamily="18" charset="0"/>
                        </a:rPr>
                        <a:t> atsiskaitymą mokiniams primenami vertinimo kriterijai. </a:t>
                      </a:r>
                    </a:p>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b="1" dirty="0" smtClean="0">
                          <a:solidFill>
                            <a:schemeClr val="tx2"/>
                          </a:solidFill>
                          <a:effectLst/>
                          <a:latin typeface="Times New Roman" panose="02020603050405020304" pitchFamily="18" charset="0"/>
                          <a:cs typeface="Times New Roman" panose="02020603050405020304" pitchFamily="18" charset="0"/>
                        </a:rPr>
                        <a:t>80-100 proc</a:t>
                      </a:r>
                      <a:r>
                        <a:rPr lang="lt-LT" sz="1800" dirty="0" smtClean="0">
                          <a:solidFill>
                            <a:schemeClr val="tx2"/>
                          </a:solidFill>
                          <a:effectLst/>
                          <a:latin typeface="Times New Roman" panose="02020603050405020304" pitchFamily="18" charset="0"/>
                          <a:cs typeface="Times New Roman" panose="02020603050405020304" pitchFamily="18" charset="0"/>
                        </a:rPr>
                        <a:t>. mokinių ir jų tėvų (globėjų) vertinimo kriterijai yra aiškūs, suprantami.</a:t>
                      </a:r>
                      <a:r>
                        <a:rPr lang="lt-LT" sz="1800" b="1" baseline="0" dirty="0" smtClean="0">
                          <a:solidFill>
                            <a:schemeClr val="tx2"/>
                          </a:solidFill>
                          <a:effectLst/>
                          <a:latin typeface="Times New Roman" panose="02020603050405020304" pitchFamily="18" charset="0"/>
                          <a:cs typeface="Times New Roman" panose="02020603050405020304" pitchFamily="18" charset="0"/>
                        </a:rPr>
                        <a:t> </a:t>
                      </a:r>
                    </a:p>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b="1" baseline="0" dirty="0" smtClean="0">
                          <a:solidFill>
                            <a:schemeClr val="tx2"/>
                          </a:solidFill>
                          <a:effectLst/>
                          <a:latin typeface="Times New Roman" panose="02020603050405020304" pitchFamily="18" charset="0"/>
                          <a:cs typeface="Times New Roman" panose="02020603050405020304" pitchFamily="18" charset="0"/>
                        </a:rPr>
                        <a:t>71-100 proc.</a:t>
                      </a:r>
                      <a:r>
                        <a:rPr lang="lt-LT" sz="1800" baseline="0" dirty="0" smtClean="0">
                          <a:solidFill>
                            <a:schemeClr val="tx2"/>
                          </a:solidFill>
                          <a:effectLst/>
                          <a:latin typeface="Times New Roman" panose="02020603050405020304" pitchFamily="18" charset="0"/>
                          <a:cs typeface="Times New Roman" panose="02020603050405020304" pitchFamily="18" charset="0"/>
                        </a:rPr>
                        <a:t> </a:t>
                      </a:r>
                      <a:r>
                        <a:rPr lang="lt-LT" sz="1800" dirty="0" smtClean="0">
                          <a:solidFill>
                            <a:schemeClr val="tx2"/>
                          </a:solidFill>
                          <a:effectLst/>
                          <a:latin typeface="Times New Roman" panose="02020603050405020304" pitchFamily="18" charset="0"/>
                          <a:cs typeface="Times New Roman" panose="02020603050405020304" pitchFamily="18" charset="0"/>
                        </a:rPr>
                        <a:t>mokytojų veiksmingai vertina neformaliai: formuluoja pagyrimus, o kritiką išsako teigiama kalba, žodiniu vertinimu padeda mokiniams kryptingai tobulėti, įsivertinti save. </a:t>
                      </a:r>
                    </a:p>
                  </a:txBody>
                  <a:tcPr/>
                </a:tc>
              </a:tr>
            </a:tbl>
          </a:graphicData>
        </a:graphic>
      </p:graphicFrame>
    </p:spTree>
    <p:extLst>
      <p:ext uri="{BB962C8B-B14F-4D97-AF65-F5344CB8AC3E}">
        <p14:creationId xmlns:p14="http://schemas.microsoft.com/office/powerpoint/2010/main" val="324020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Sukonkretintų kokybės požymių pagal mokyklos kontekstą įvertinimas </a:t>
            </a:r>
            <a:r>
              <a:rPr lang="lt-LT" dirty="0" smtClean="0"/>
              <a:t>(2)</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317166251"/>
              </p:ext>
            </p:extLst>
          </p:nvPr>
        </p:nvGraphicFramePr>
        <p:xfrm>
          <a:off x="477788" y="1705708"/>
          <a:ext cx="10873208" cy="4747629"/>
        </p:xfrm>
        <a:graphic>
          <a:graphicData uri="http://schemas.openxmlformats.org/drawingml/2006/table">
            <a:tbl>
              <a:tblPr firstRow="1" bandRow="1">
                <a:tableStyleId>{5C22544A-7EE6-4342-B048-85BDC9FD1C3A}</a:tableStyleId>
              </a:tblPr>
              <a:tblGrid>
                <a:gridCol w="5184576"/>
                <a:gridCol w="5688632"/>
              </a:tblGrid>
              <a:tr h="593454">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Įvertinimas </a:t>
                      </a:r>
                      <a:endParaRPr lang="lt-LT" dirty="0"/>
                    </a:p>
                  </a:txBody>
                  <a:tcPr/>
                </a:tc>
              </a:tr>
              <a:tr h="4154175">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9875" algn="l"/>
                          <a:tab pos="355600" algn="l"/>
                        </a:tabLst>
                        <a:defRP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 </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mokytojų, naudodami įvairias skatinimo formas (pagyrimas žodžiu, padėka už gerą dalyvavimą pamokoje, įvertinimas pažymiu ir kita), tikrindami namų darbus ir juos vertindami (taikyti namų darbų kaupiamąjį vertinimą), skatina mokinius aktyviai dalyvauti pamokoje, kaupia informaciją apie mokinio pažangą, sėkmes ir nesėkmes. </a:t>
                      </a:r>
                      <a:endParaRPr lang="lt-LT" sz="20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85 proc. </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mokytojų, naudodami įvairias skatinimo formas (pagyrimas žodžiu, padėka už gerą dalyvavimą pamokoje, įvertinimas pažymiu ir kita), tikrindami namų darbus ir juos vertindami (taikyti namų darbų kaupiamąjį vertinimą), skatina mokinius aktyviai dalyvauti pamokoje, kaupia informaciją apie mokinio pažangą, sėkmes ir nesėkmes. </a:t>
                      </a:r>
                      <a:endParaRPr lang="lt-LT" sz="20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269875">
                        <a:lnSpc>
                          <a:spcPct val="100000"/>
                        </a:lnSpc>
                        <a:spcAft>
                          <a:spcPts val="0"/>
                        </a:spcAft>
                        <a:buFont typeface="Arial" panose="020B0604020202020204" pitchFamily="34" charset="0"/>
                        <a:buChar char="•"/>
                      </a:pPr>
                      <a:endParaRPr lang="lt-LT" sz="2000" dirty="0" smtClean="0">
                        <a:solidFill>
                          <a:schemeClr val="tx2"/>
                        </a:solidFill>
                        <a:effectLst/>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595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Sukonkretintų kokybės požymių pagal mokyklos kontekstą </a:t>
            </a:r>
            <a:r>
              <a:rPr lang="lt-LT" dirty="0" smtClean="0"/>
              <a:t>įvertinimas (</a:t>
            </a:r>
            <a:r>
              <a:rPr lang="lt-LT" dirty="0"/>
              <a:t>3</a:t>
            </a:r>
            <a:r>
              <a:rPr lang="lt-LT" dirty="0" smtClean="0"/>
              <a:t>)</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209049285"/>
              </p:ext>
            </p:extLst>
          </p:nvPr>
        </p:nvGraphicFramePr>
        <p:xfrm>
          <a:off x="477788" y="1705708"/>
          <a:ext cx="11089232" cy="4747629"/>
        </p:xfrm>
        <a:graphic>
          <a:graphicData uri="http://schemas.openxmlformats.org/drawingml/2006/table">
            <a:tbl>
              <a:tblPr firstRow="1" bandRow="1">
                <a:tableStyleId>{5C22544A-7EE6-4342-B048-85BDC9FD1C3A}</a:tableStyleId>
              </a:tblPr>
              <a:tblGrid>
                <a:gridCol w="5616624"/>
                <a:gridCol w="5472608"/>
              </a:tblGrid>
              <a:tr h="593454">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Įvertinimas</a:t>
                      </a:r>
                      <a:r>
                        <a:rPr lang="lt-LT" baseline="0" dirty="0" smtClean="0"/>
                        <a:t> </a:t>
                      </a:r>
                      <a:endParaRPr lang="lt-LT" dirty="0"/>
                    </a:p>
                  </a:txBody>
                  <a:tcPr/>
                </a:tc>
              </a:tr>
              <a:tr h="4154175">
                <a:tc>
                  <a:txBody>
                    <a:bodyPr/>
                    <a:lstStyle/>
                    <a:p>
                      <a:pPr marL="0" indent="269875">
                        <a:buFont typeface="Arial" panose="020B0604020202020204" pitchFamily="34" charset="0"/>
                        <a:buChar char="•"/>
                        <a:tabLst/>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Remdamiesi vertinimo informacija,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fiksuoja mokinių mokymosi problemas savo užrašuose ir priima sprendimus mokinio nesėkmėms likviduoti (sudaro individualų mokymosi planą, koreguoja ugdymo turinį, teikia individualią pagalbą). Elektroniniame dienyne fiksuoja informaciją rašydami pagyrimus ir pastabas (komentarus).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452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Remdamiesi vertinimo informacija,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95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fiksuoja mokinių mokymosi problemas savo užrašuose ir priima sprendimus mokinio nesėkmėms likviduoti (sudaro individualų mokymosi planą, koreguoja ugdymo turinį, teikia individualią pagalbą). Elektroniniame dienyne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90 proc. </a:t>
                      </a:r>
                      <a:r>
                        <a:rPr lang="lt-LT" sz="2000" b="0" kern="1200" dirty="0" smtClean="0">
                          <a:solidFill>
                            <a:schemeClr val="tx2"/>
                          </a:solidFill>
                          <a:effectLst/>
                          <a:latin typeface="Times New Roman" panose="02020603050405020304" pitchFamily="18" charset="0"/>
                          <a:ea typeface="+mn-ea"/>
                          <a:cs typeface="Times New Roman" panose="02020603050405020304" pitchFamily="18" charset="0"/>
                        </a:rPr>
                        <a:t>mokytojų </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fiksuoja informaciją rašydami pagyrimus ir pastabas (komentarus). </a:t>
                      </a:r>
                    </a:p>
                    <a:p>
                      <a:pPr marL="285750" indent="-285750">
                        <a:lnSpc>
                          <a:spcPct val="100000"/>
                        </a:lnSpc>
                        <a:spcAft>
                          <a:spcPts val="0"/>
                        </a:spcAft>
                        <a:buFont typeface="Arial" panose="020B0604020202020204" pitchFamily="34" charset="0"/>
                        <a:buChar char="•"/>
                      </a:pPr>
                      <a:endParaRPr lang="lt-LT" sz="2000" dirty="0" smtClean="0">
                        <a:solidFill>
                          <a:schemeClr val="tx2"/>
                        </a:solidFill>
                        <a:effectLst/>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7543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18883" y="188640"/>
            <a:ext cx="9751060" cy="1168400"/>
          </a:xfrm>
        </p:spPr>
        <p:txBody>
          <a:bodyPr>
            <a:normAutofit/>
          </a:bodyPr>
          <a:lstStyle/>
          <a:p>
            <a:r>
              <a:rPr lang="lt-LT" dirty="0"/>
              <a:t>Sukonkretintų kokybės požymių pagal mokyklos kontekstą </a:t>
            </a:r>
            <a:r>
              <a:rPr lang="lt-LT" dirty="0" smtClean="0"/>
              <a:t>įvertinimas (</a:t>
            </a:r>
            <a:r>
              <a:rPr lang="lt-LT" dirty="0"/>
              <a:t>4</a:t>
            </a:r>
            <a:r>
              <a:rPr lang="lt-LT" dirty="0" smtClean="0"/>
              <a:t>)</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2000201226"/>
              </p:ext>
            </p:extLst>
          </p:nvPr>
        </p:nvGraphicFramePr>
        <p:xfrm>
          <a:off x="477788" y="1626448"/>
          <a:ext cx="11233248" cy="4754880"/>
        </p:xfrm>
        <a:graphic>
          <a:graphicData uri="http://schemas.openxmlformats.org/drawingml/2006/table">
            <a:tbl>
              <a:tblPr firstRow="1" bandRow="1">
                <a:tableStyleId>{5C22544A-7EE6-4342-B048-85BDC9FD1C3A}</a:tableStyleId>
              </a:tblPr>
              <a:tblGrid>
                <a:gridCol w="5616624"/>
                <a:gridCol w="5616624"/>
              </a:tblGrid>
              <a:tr h="343582">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Įvertinimas </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ugdymo(</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procese taiko formuojamąjį vertinimą, kuris derinamas su diagnostiniu ir kaupiamuoju vertinimu, geba tinkamai juos parinkti bei supranta skirtingų vertinimo būdų dermės svarbą.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Visi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pradinių klasių mokytojai parengia pradinio ugdymo programos baigimo vertinimo aprašą, su kuriuo susipažįsta visi mokytojai dalykininkai, taip užtikrinamas ugdymosi tęstinumas.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Kiekvienam</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mokiniui sudaromos galimybės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savivaldžiam</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mokymuisi. Savo kompetencijas mokiniai išreiškia pristatydami individualius ir grupės darbus pamokose bei dalyvaudami mokyklos, rajono, respublikos renginiuose.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95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ugdymo(</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procese taiko formuojamąjį vertinimą, kuris derinamas su diagnostiniu ir kaupiamuoju vertinimu, geba tinkamai juos parinkti bei supranta skirtingų vertinimo būdų dermės svarbą.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Visi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pradinių klasių mokytojai parengia pradinio ugdymo programos baigimo vertinimo aprašą, su kuriuo susipažįsta visi mokytojai dalykininkai, taip užtikrinamas ugdymosi tęstinumas. </a:t>
                      </a:r>
                    </a:p>
                    <a:p>
                      <a:pPr marL="0" indent="269875">
                        <a:buFont typeface="Arial" panose="020B0604020202020204" pitchFamily="34" charset="0"/>
                        <a:buChar char="•"/>
                      </a:pPr>
                      <a:r>
                        <a:rPr lang="lt-LT" sz="2000" b="1" kern="1200" dirty="0" smtClean="0">
                          <a:solidFill>
                            <a:srgbClr val="C00000"/>
                          </a:solidFill>
                          <a:effectLst/>
                          <a:latin typeface="Times New Roman" panose="02020603050405020304" pitchFamily="18" charset="0"/>
                          <a:ea typeface="+mn-ea"/>
                          <a:cs typeface="Times New Roman" panose="02020603050405020304" pitchFamily="18" charset="0"/>
                        </a:rPr>
                        <a:t>63-100 proc. </a:t>
                      </a:r>
                      <a:r>
                        <a:rPr lang="lt-LT" sz="2000" kern="1200" dirty="0" smtClean="0">
                          <a:solidFill>
                            <a:srgbClr val="C00000"/>
                          </a:solidFill>
                          <a:effectLst/>
                          <a:latin typeface="Times New Roman" panose="02020603050405020304" pitchFamily="18" charset="0"/>
                          <a:ea typeface="+mn-ea"/>
                          <a:cs typeface="Times New Roman" panose="02020603050405020304" pitchFamily="18" charset="0"/>
                        </a:rPr>
                        <a:t>mokinių sudaromos galimybės </a:t>
                      </a:r>
                      <a:r>
                        <a:rPr lang="lt-LT" sz="2000" kern="1200" dirty="0" err="1" smtClean="0">
                          <a:solidFill>
                            <a:srgbClr val="C00000"/>
                          </a:solidFill>
                          <a:effectLst/>
                          <a:latin typeface="Times New Roman" panose="02020603050405020304" pitchFamily="18" charset="0"/>
                          <a:ea typeface="+mn-ea"/>
                          <a:cs typeface="Times New Roman" panose="02020603050405020304" pitchFamily="18" charset="0"/>
                        </a:rPr>
                        <a:t>savivaldžiam</a:t>
                      </a:r>
                      <a:r>
                        <a:rPr lang="lt-LT" sz="2000" kern="1200" dirty="0" smtClean="0">
                          <a:solidFill>
                            <a:srgbClr val="C00000"/>
                          </a:solidFill>
                          <a:effectLst/>
                          <a:latin typeface="Times New Roman" panose="02020603050405020304" pitchFamily="18" charset="0"/>
                          <a:ea typeface="+mn-ea"/>
                          <a:cs typeface="Times New Roman" panose="02020603050405020304" pitchFamily="18" charset="0"/>
                        </a:rPr>
                        <a:t> mokymuisi. Savo kompetencijas mokiniai išreiškia pristatydami individualius ir grupės darbus pamokose bei dalyvaudami mokyklos, rajono, respublikos renginiuose. </a:t>
                      </a:r>
                    </a:p>
                  </a:txBody>
                  <a:tcPr/>
                </a:tc>
              </a:tr>
            </a:tbl>
          </a:graphicData>
        </a:graphic>
      </p:graphicFrame>
    </p:spTree>
    <p:extLst>
      <p:ext uri="{BB962C8B-B14F-4D97-AF65-F5344CB8AC3E}">
        <p14:creationId xmlns:p14="http://schemas.microsoft.com/office/powerpoint/2010/main" val="26137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Sukonkretintų kokybės požymių pagal mokyklos kontekstą </a:t>
            </a:r>
            <a:r>
              <a:rPr lang="lt-LT" dirty="0" smtClean="0"/>
              <a:t>įvertinimas (</a:t>
            </a:r>
            <a:r>
              <a:rPr lang="lt-LT" dirty="0"/>
              <a:t>5</a:t>
            </a:r>
            <a:r>
              <a:rPr lang="lt-LT" dirty="0" smtClean="0"/>
              <a:t>)</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297982885"/>
              </p:ext>
            </p:extLst>
          </p:nvPr>
        </p:nvGraphicFramePr>
        <p:xfrm>
          <a:off x="405780" y="1705708"/>
          <a:ext cx="11377264" cy="4747629"/>
        </p:xfrm>
        <a:graphic>
          <a:graphicData uri="http://schemas.openxmlformats.org/drawingml/2006/table">
            <a:tbl>
              <a:tblPr firstRow="1" bandRow="1">
                <a:tableStyleId>{5C22544A-7EE6-4342-B048-85BDC9FD1C3A}</a:tableStyleId>
              </a:tblPr>
              <a:tblGrid>
                <a:gridCol w="5688632"/>
                <a:gridCol w="5688632"/>
              </a:tblGrid>
              <a:tr h="593454">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Įvertinimas </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pPr marL="0" indent="269875">
                        <a:buFont typeface="Arial" panose="020B0604020202020204" pitchFamily="34" charset="0"/>
                        <a:buChar char="•"/>
                      </a:pPr>
                      <a:r>
                        <a:rPr lang="lt-LT" sz="1800" b="1" kern="1200" dirty="0" smtClean="0">
                          <a:solidFill>
                            <a:schemeClr val="tx2"/>
                          </a:solidFill>
                          <a:effectLst/>
                          <a:latin typeface="Times New Roman" panose="02020603050405020304" pitchFamily="18" charset="0"/>
                          <a:ea typeface="+mn-ea"/>
                          <a:cs typeface="Times New Roman" panose="02020603050405020304" pitchFamily="18" charset="0"/>
                        </a:rPr>
                        <a:t>Visi</a:t>
                      </a:r>
                      <a:r>
                        <a:rPr lang="lt-LT" sz="1800" kern="1200" dirty="0" smtClean="0">
                          <a:solidFill>
                            <a:schemeClr val="tx2"/>
                          </a:solidFill>
                          <a:effectLst/>
                          <a:latin typeface="Times New Roman" panose="02020603050405020304" pitchFamily="18" charset="0"/>
                          <a:ea typeface="+mn-ea"/>
                          <a:cs typeface="Times New Roman" panose="02020603050405020304" pitchFamily="18" charset="0"/>
                        </a:rPr>
                        <a:t> dalykų mokytojai kiekvienos pamokos gale teikia grįžtamąjį ryšį mokiniams; formaliojo vertinimo mokinių pasiekimus fiksuoja elektroniniame dienyne, po kiekvieno atsiskaitomojo darbo su mokiniais pamokoje aptaria mokinių rezultatus, juos panaudoja koreguodami mokymosi tikslus. Teikiami komentarai, pasiūlymai, kuria linkme mokiniui reikėtų dėti daugiau pastangų mokantis, tobulėti. </a:t>
                      </a:r>
                    </a:p>
                    <a:p>
                      <a:pPr marL="0" indent="269875">
                        <a:buFont typeface="Arial" panose="020B0604020202020204" pitchFamily="34" charset="0"/>
                        <a:buChar char="•"/>
                      </a:pPr>
                      <a:r>
                        <a:rPr lang="lt-LT" sz="1800" b="1" kern="1200" dirty="0" smtClean="0">
                          <a:solidFill>
                            <a:schemeClr val="tx2"/>
                          </a:solidFill>
                          <a:effectLst/>
                          <a:latin typeface="Times New Roman" panose="02020603050405020304" pitchFamily="18" charset="0"/>
                          <a:ea typeface="+mn-ea"/>
                          <a:cs typeface="Times New Roman" panose="02020603050405020304" pitchFamily="18" charset="0"/>
                        </a:rPr>
                        <a:t>90 proc</a:t>
                      </a:r>
                      <a:r>
                        <a:rPr lang="lt-LT" sz="1800" kern="1200" dirty="0" smtClean="0">
                          <a:solidFill>
                            <a:schemeClr val="tx2"/>
                          </a:solidFill>
                          <a:effectLst/>
                          <a:latin typeface="Times New Roman" panose="02020603050405020304" pitchFamily="18" charset="0"/>
                          <a:ea typeface="+mn-ea"/>
                          <a:cs typeface="Times New Roman" panose="02020603050405020304" pitchFamily="18" charset="0"/>
                        </a:rPr>
                        <a:t>. klasių vadovų, dalykų mokytojų laiku, informatyviai ir asmeniškai informuoja tėvus apie vaiko pasiekimus ir pažangą įvairiais būdais (įrašai elektroniniame dienyne, </a:t>
                      </a:r>
                      <a:r>
                        <a:rPr lang="lt-LT" sz="1800" kern="1200" dirty="0" err="1" smtClean="0">
                          <a:solidFill>
                            <a:schemeClr val="tx2"/>
                          </a:solidFill>
                          <a:effectLst/>
                          <a:latin typeface="Times New Roman" panose="02020603050405020304" pitchFamily="18" charset="0"/>
                          <a:ea typeface="+mn-ea"/>
                          <a:cs typeface="Times New Roman" panose="02020603050405020304" pitchFamily="18" charset="0"/>
                        </a:rPr>
                        <a:t>pasirašytinis</a:t>
                      </a:r>
                      <a:r>
                        <a:rPr lang="lt-LT" sz="1800" kern="1200" dirty="0" smtClean="0">
                          <a:solidFill>
                            <a:schemeClr val="tx2"/>
                          </a:solidFill>
                          <a:effectLst/>
                          <a:latin typeface="Times New Roman" panose="02020603050405020304" pitchFamily="18" charset="0"/>
                          <a:ea typeface="+mn-ea"/>
                          <a:cs typeface="Times New Roman" panose="02020603050405020304" pitchFamily="18" charset="0"/>
                        </a:rPr>
                        <a:t> supažindinimas su informacija apie pažangą ir pasiekimus, pokalbiai su tėvais bent kartą per pusmetį apie vaiko asmeninę pažangą). </a:t>
                      </a:r>
                    </a:p>
                  </a:txBody>
                  <a:tcPr/>
                </a:tc>
                <a:tc>
                  <a:txBody>
                    <a:bodyPr/>
                    <a:lstStyle/>
                    <a:p>
                      <a:pPr marL="0" indent="269875">
                        <a:buFont typeface="Arial" panose="020B0604020202020204" pitchFamily="34" charset="0"/>
                        <a:buChar char="•"/>
                      </a:pPr>
                      <a:r>
                        <a:rPr lang="lt-LT" sz="1800" b="1" kern="1200" dirty="0" smtClean="0">
                          <a:solidFill>
                            <a:srgbClr val="C00000"/>
                          </a:solidFill>
                          <a:effectLst/>
                          <a:latin typeface="Times New Roman" panose="02020603050405020304" pitchFamily="18" charset="0"/>
                          <a:ea typeface="+mn-ea"/>
                          <a:cs typeface="Times New Roman" panose="02020603050405020304" pitchFamily="18" charset="0"/>
                        </a:rPr>
                        <a:t>77-86 proc. </a:t>
                      </a:r>
                      <a:r>
                        <a:rPr lang="lt-LT" sz="1800" kern="1200" dirty="0" smtClean="0">
                          <a:solidFill>
                            <a:srgbClr val="C00000"/>
                          </a:solidFill>
                          <a:effectLst/>
                          <a:latin typeface="Times New Roman" panose="02020603050405020304" pitchFamily="18" charset="0"/>
                          <a:ea typeface="+mn-ea"/>
                          <a:cs typeface="Times New Roman" panose="02020603050405020304" pitchFamily="18" charset="0"/>
                        </a:rPr>
                        <a:t>dalykų mokytojų kiekvienos pamokos gale teikia grįžtamąjį ryšį mokiniams; formaliojo vertinimo mokinių pasiekimus fiksuoja elektroniniame dienyne, po kiekvieno atsiskaitomojo darbo su mokiniais pamokoje aptaria mokinių rezultatus, juos panaudoja koreguodami mokymosi tikslus. </a:t>
                      </a:r>
                      <a:r>
                        <a:rPr lang="lt-LT" sz="1800" b="1" kern="1200" dirty="0" smtClean="0">
                          <a:solidFill>
                            <a:srgbClr val="C00000"/>
                          </a:solidFill>
                          <a:effectLst/>
                          <a:latin typeface="Times New Roman" panose="02020603050405020304" pitchFamily="18" charset="0"/>
                          <a:ea typeface="+mn-ea"/>
                          <a:cs typeface="Times New Roman" panose="02020603050405020304" pitchFamily="18" charset="0"/>
                        </a:rPr>
                        <a:t>74-100 </a:t>
                      </a:r>
                      <a:r>
                        <a:rPr lang="lt-LT" sz="1800" b="0" kern="1200" dirty="0" smtClean="0">
                          <a:solidFill>
                            <a:srgbClr val="C00000"/>
                          </a:solidFill>
                          <a:effectLst/>
                          <a:latin typeface="Times New Roman" panose="02020603050405020304" pitchFamily="18" charset="0"/>
                          <a:ea typeface="+mn-ea"/>
                          <a:cs typeface="Times New Roman" panose="02020603050405020304" pitchFamily="18" charset="0"/>
                        </a:rPr>
                        <a:t>proc. mokytojų</a:t>
                      </a:r>
                      <a:r>
                        <a:rPr lang="lt-LT" sz="1800" b="0" kern="1200" baseline="0" dirty="0" smtClean="0">
                          <a:solidFill>
                            <a:srgbClr val="C00000"/>
                          </a:solidFill>
                          <a:effectLst/>
                          <a:latin typeface="Times New Roman" panose="02020603050405020304" pitchFamily="18" charset="0"/>
                          <a:ea typeface="+mn-ea"/>
                          <a:cs typeface="Times New Roman" panose="02020603050405020304" pitchFamily="18" charset="0"/>
                        </a:rPr>
                        <a:t> t</a:t>
                      </a:r>
                      <a:r>
                        <a:rPr lang="lt-LT" sz="1800" kern="1200" dirty="0" smtClean="0">
                          <a:solidFill>
                            <a:srgbClr val="C00000"/>
                          </a:solidFill>
                          <a:effectLst/>
                          <a:latin typeface="Times New Roman" panose="02020603050405020304" pitchFamily="18" charset="0"/>
                          <a:ea typeface="+mn-ea"/>
                          <a:cs typeface="Times New Roman" panose="02020603050405020304" pitchFamily="18" charset="0"/>
                        </a:rPr>
                        <a:t>eikia komentarus, pasiūlymus, kuria linkme mokiniui reikėtų dėti daugiau pastangų mokantis, tobulėti. </a:t>
                      </a:r>
                    </a:p>
                    <a:p>
                      <a:pPr marL="0" indent="269875">
                        <a:buFont typeface="Arial" panose="020B0604020202020204" pitchFamily="34" charset="0"/>
                        <a:buChar char="•"/>
                      </a:pPr>
                      <a:r>
                        <a:rPr lang="lt-LT" sz="1800" b="1" kern="1200" dirty="0" smtClean="0">
                          <a:solidFill>
                            <a:srgbClr val="C00000"/>
                          </a:solidFill>
                          <a:effectLst/>
                          <a:latin typeface="Times New Roman" panose="02020603050405020304" pitchFamily="18" charset="0"/>
                          <a:ea typeface="+mn-ea"/>
                          <a:cs typeface="Times New Roman" panose="02020603050405020304" pitchFamily="18" charset="0"/>
                        </a:rPr>
                        <a:t>76-90 proc</a:t>
                      </a:r>
                      <a:r>
                        <a:rPr lang="lt-LT" sz="1800" kern="1200" dirty="0" smtClean="0">
                          <a:solidFill>
                            <a:srgbClr val="C00000"/>
                          </a:solidFill>
                          <a:effectLst/>
                          <a:latin typeface="Times New Roman" panose="02020603050405020304" pitchFamily="18" charset="0"/>
                          <a:ea typeface="+mn-ea"/>
                          <a:cs typeface="Times New Roman" panose="02020603050405020304" pitchFamily="18" charset="0"/>
                        </a:rPr>
                        <a:t>. klasių vadovų, dalykų mokytojų laiku, informatyviai ir asmeniškai informuoja tėvus apie vaiko pasiekimus ir pažangą įvairiais būdais (įrašai elektroniniame dienyne, </a:t>
                      </a:r>
                      <a:r>
                        <a:rPr lang="lt-LT" sz="1800" kern="1200" dirty="0" err="1" smtClean="0">
                          <a:solidFill>
                            <a:srgbClr val="C00000"/>
                          </a:solidFill>
                          <a:effectLst/>
                          <a:latin typeface="Times New Roman" panose="02020603050405020304" pitchFamily="18" charset="0"/>
                          <a:ea typeface="+mn-ea"/>
                          <a:cs typeface="Times New Roman" panose="02020603050405020304" pitchFamily="18" charset="0"/>
                        </a:rPr>
                        <a:t>pasirašytinis</a:t>
                      </a:r>
                      <a:r>
                        <a:rPr lang="lt-LT" sz="1800" kern="1200" dirty="0" smtClean="0">
                          <a:solidFill>
                            <a:srgbClr val="C00000"/>
                          </a:solidFill>
                          <a:effectLst/>
                          <a:latin typeface="Times New Roman" panose="02020603050405020304" pitchFamily="18" charset="0"/>
                          <a:ea typeface="+mn-ea"/>
                          <a:cs typeface="Times New Roman" panose="02020603050405020304" pitchFamily="18" charset="0"/>
                        </a:rPr>
                        <a:t> supažindinimas su informacija apie pažangą ir pasiekimus, pokalbiai su tėvais bent kartą per pusmetį apie vaiko asmeninę pažangą). </a:t>
                      </a:r>
                    </a:p>
                  </a:txBody>
                  <a:tcPr/>
                </a:tc>
              </a:tr>
            </a:tbl>
          </a:graphicData>
        </a:graphic>
      </p:graphicFrame>
    </p:spTree>
    <p:extLst>
      <p:ext uri="{BB962C8B-B14F-4D97-AF65-F5344CB8AC3E}">
        <p14:creationId xmlns:p14="http://schemas.microsoft.com/office/powerpoint/2010/main" val="286980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Sukonkretintų kokybės požymių pagal mokyklos kontekstą </a:t>
            </a:r>
            <a:r>
              <a:rPr lang="lt-LT" dirty="0" smtClean="0"/>
              <a:t>įvertinimas (</a:t>
            </a:r>
            <a:r>
              <a:rPr lang="lt-LT" dirty="0"/>
              <a:t>6</a:t>
            </a:r>
            <a:r>
              <a:rPr lang="lt-LT" dirty="0" smtClean="0"/>
              <a:t>)</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088704431"/>
              </p:ext>
            </p:extLst>
          </p:nvPr>
        </p:nvGraphicFramePr>
        <p:xfrm>
          <a:off x="477788" y="1628800"/>
          <a:ext cx="11233248" cy="4952094"/>
        </p:xfrm>
        <a:graphic>
          <a:graphicData uri="http://schemas.openxmlformats.org/drawingml/2006/table">
            <a:tbl>
              <a:tblPr firstRow="1" bandRow="1">
                <a:tableStyleId>{5C22544A-7EE6-4342-B048-85BDC9FD1C3A}</a:tableStyleId>
              </a:tblPr>
              <a:tblGrid>
                <a:gridCol w="5472608"/>
                <a:gridCol w="5760640"/>
              </a:tblGrid>
              <a:tr h="593454">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Įvertinimas </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vertinimo metu gautą informaciją (po kiekvieno pažymiu vertinamo darbo) naudoja ugdymo turiniui planuoti ir koreguoti bei koreguodami ilgalaikius bei trumpalaikius dalykų planus. </a:t>
                      </a:r>
                    </a:p>
                    <a:p>
                      <a:pPr marL="0" indent="3556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Mokiniai supažindinami su rezultatais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reguliariai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(po kiekvieno kontrolinio ir savarankiško darbo) ir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sistemingai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(baigus skyrių, mėnesio pabaigoje, pusmečio gale) aptaria su mokytojais informaciją apie pasiekimus bei daromą pažangą. </a:t>
                      </a:r>
                    </a:p>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Nuolatinis</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mokinių savęs vertinimas stiprina jų mokymosi motyvus, pasitikėjimą savimi, objektyvų požiūrį į savo pasiekimus ir daromą pažangą.</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90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vertinimo metu gautą informaciją (po kiekvieno pažymiu vertinamo darbo) naudoja ugdymo turiniui planuoti ir koreguoti bei koreguodami ilgalaikius bei trumpalaikius dalykų planus. </a:t>
                      </a:r>
                    </a:p>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86-100 proc. </a:t>
                      </a:r>
                      <a:r>
                        <a:rPr lang="lt-LT" sz="2000" b="0" kern="1200" dirty="0" smtClean="0">
                          <a:solidFill>
                            <a:schemeClr val="tx2"/>
                          </a:solidFill>
                          <a:effectLst/>
                          <a:latin typeface="Times New Roman" panose="02020603050405020304" pitchFamily="18" charset="0"/>
                          <a:ea typeface="+mn-ea"/>
                          <a:cs typeface="Times New Roman" panose="02020603050405020304" pitchFamily="18" charset="0"/>
                        </a:rPr>
                        <a:t>mokytojų m</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okiniai supažindina su rezultatais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reguliariai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(po kiekvieno kontrolinio ir savarankiško darbo) ir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sistemingai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(baigus skyrių, mėnesio pabaigoje, pusmečio gale) aptaria su mokiniais informaciją apie pasiekimus bei daromą pažangą. </a:t>
                      </a:r>
                    </a:p>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78-100</a:t>
                      </a:r>
                      <a:r>
                        <a:rPr lang="lt-LT" sz="2000" b="1" kern="1200" baseline="0" dirty="0" smtClean="0">
                          <a:solidFill>
                            <a:schemeClr val="tx2"/>
                          </a:solidFill>
                          <a:effectLst/>
                          <a:latin typeface="Times New Roman" panose="02020603050405020304" pitchFamily="18" charset="0"/>
                          <a:ea typeface="+mn-ea"/>
                          <a:cs typeface="Times New Roman" panose="02020603050405020304" pitchFamily="18" charset="0"/>
                        </a:rPr>
                        <a:t> proc</a:t>
                      </a:r>
                      <a:r>
                        <a:rPr lang="lt-LT" sz="2000" b="0" kern="1200" baseline="0" dirty="0" smtClean="0">
                          <a:solidFill>
                            <a:schemeClr val="tx2"/>
                          </a:solidFill>
                          <a:effectLst/>
                          <a:latin typeface="Times New Roman" panose="02020603050405020304" pitchFamily="18" charset="0"/>
                          <a:ea typeface="+mn-ea"/>
                          <a:cs typeface="Times New Roman" panose="02020603050405020304" pitchFamily="18" charset="0"/>
                        </a:rPr>
                        <a:t>. mokinių n</a:t>
                      </a:r>
                      <a:r>
                        <a:rPr lang="lt-LT" sz="2000" b="0" kern="1200" dirty="0" smtClean="0">
                          <a:solidFill>
                            <a:schemeClr val="tx2"/>
                          </a:solidFill>
                          <a:effectLst/>
                          <a:latin typeface="Times New Roman" panose="02020603050405020304" pitchFamily="18" charset="0"/>
                          <a:ea typeface="+mn-ea"/>
                          <a:cs typeface="Times New Roman" panose="02020603050405020304" pitchFamily="18" charset="0"/>
                        </a:rPr>
                        <a:t>uolat</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įsivertina, tai stiprina jų mokymosi motyvus, pasitikėjimą savimi, objektyvų požiūrį į savo pasiekimus ir daromą pažangą.</a:t>
                      </a:r>
                    </a:p>
                  </a:txBody>
                  <a:tcPr/>
                </a:tc>
              </a:tr>
            </a:tbl>
          </a:graphicData>
        </a:graphic>
      </p:graphicFrame>
    </p:spTree>
    <p:extLst>
      <p:ext uri="{BB962C8B-B14F-4D97-AF65-F5344CB8AC3E}">
        <p14:creationId xmlns:p14="http://schemas.microsoft.com/office/powerpoint/2010/main" val="7055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97868" y="332656"/>
            <a:ext cx="9751060" cy="648072"/>
          </a:xfrm>
        </p:spPr>
        <p:txBody>
          <a:bodyPr/>
          <a:lstStyle/>
          <a:p>
            <a:r>
              <a:rPr lang="lt-LT" dirty="0" smtClean="0"/>
              <a:t>Išvada: tobulintinos sritys</a:t>
            </a:r>
            <a:endParaRPr lang="lt-LT" dirty="0"/>
          </a:p>
        </p:txBody>
      </p:sp>
      <p:sp>
        <p:nvSpPr>
          <p:cNvPr id="3" name="Turinio vietos rezervavimo ženklas 2"/>
          <p:cNvSpPr>
            <a:spLocks noGrp="1"/>
          </p:cNvSpPr>
          <p:nvPr>
            <p:ph idx="1"/>
          </p:nvPr>
        </p:nvSpPr>
        <p:spPr>
          <a:xfrm>
            <a:off x="621804" y="1124744"/>
            <a:ext cx="11017224" cy="5328592"/>
          </a:xfrm>
        </p:spPr>
        <p:txBody>
          <a:bodyPr>
            <a:normAutofit lnSpcReduction="10000"/>
          </a:bodyPr>
          <a:lstStyle/>
          <a:p>
            <a:pPr marL="0" indent="269875">
              <a:lnSpc>
                <a:spcPct val="100000"/>
              </a:lnSpc>
              <a:spcBef>
                <a:spcPts val="0"/>
              </a:spcBef>
              <a:buClrTx/>
              <a:defRPr/>
            </a:pPr>
            <a:r>
              <a:rPr lang="lt-LT" dirty="0" smtClean="0">
                <a:latin typeface="Times New Roman" panose="02020603050405020304" pitchFamily="18" charset="0"/>
                <a:cs typeface="Times New Roman" panose="02020603050405020304" pitchFamily="18" charset="0"/>
              </a:rPr>
              <a:t>Mokinių supažindinimas mokslo </a:t>
            </a:r>
            <a:r>
              <a:rPr lang="lt-LT" dirty="0">
                <a:latin typeface="Times New Roman" panose="02020603050405020304" pitchFamily="18" charset="0"/>
                <a:cs typeface="Times New Roman" panose="02020603050405020304" pitchFamily="18" charset="0"/>
              </a:rPr>
              <a:t>metų pradžioje </a:t>
            </a:r>
            <a:r>
              <a:rPr lang="lt-LT" dirty="0" smtClean="0">
                <a:latin typeface="Times New Roman" panose="02020603050405020304" pitchFamily="18" charset="0"/>
                <a:cs typeface="Times New Roman" panose="02020603050405020304" pitchFamily="18" charset="0"/>
              </a:rPr>
              <a:t>Lazdijų </a:t>
            </a:r>
            <a:r>
              <a:rPr lang="lt-LT" dirty="0">
                <a:latin typeface="Times New Roman" panose="02020603050405020304" pitchFamily="18" charset="0"/>
                <a:cs typeface="Times New Roman" panose="02020603050405020304" pitchFamily="18" charset="0"/>
              </a:rPr>
              <a:t>r. Šeštokų mokyklos 1–10 klasių mokinių pažangos ir pasiekimų vertinimo tvarka,  dalyko mokytojo parengtais mokymosi pasiekimų vertinimo reikalavimais bei kriterijais.</a:t>
            </a:r>
          </a:p>
          <a:p>
            <a:pPr marL="0" indent="269875">
              <a:lnSpc>
                <a:spcPct val="100000"/>
              </a:lnSpc>
              <a:spcBef>
                <a:spcPts val="0"/>
              </a:spcBef>
              <a:buClrTx/>
              <a:defRPr/>
            </a:pPr>
            <a:r>
              <a:rPr lang="lt-LT" dirty="0" smtClean="0">
                <a:latin typeface="Times New Roman" panose="02020603050405020304" pitchFamily="18" charset="0"/>
                <a:cs typeface="Times New Roman" panose="02020603050405020304" pitchFamily="18" charset="0"/>
              </a:rPr>
              <a:t>Aiškių </a:t>
            </a:r>
            <a:r>
              <a:rPr lang="lt-LT" dirty="0">
                <a:latin typeface="Times New Roman" panose="02020603050405020304" pitchFamily="18" charset="0"/>
                <a:cs typeface="Times New Roman" panose="02020603050405020304" pitchFamily="18" charset="0"/>
              </a:rPr>
              <a:t>vertinimo </a:t>
            </a:r>
            <a:r>
              <a:rPr lang="lt-LT" dirty="0" smtClean="0">
                <a:latin typeface="Times New Roman" panose="02020603050405020304" pitchFamily="18" charset="0"/>
                <a:cs typeface="Times New Roman" panose="02020603050405020304" pitchFamily="18" charset="0"/>
              </a:rPr>
              <a:t>kriterijų nurodymas kiekvienos pamokos uždaviniuose.</a:t>
            </a:r>
          </a:p>
          <a:p>
            <a:pPr marL="0" indent="269875">
              <a:lnSpc>
                <a:spcPct val="100000"/>
              </a:lnSpc>
              <a:spcBef>
                <a:spcPts val="0"/>
              </a:spcBef>
              <a:buClrTx/>
              <a:defRPr/>
            </a:pPr>
            <a:r>
              <a:rPr lang="lt-LT" dirty="0" smtClean="0">
                <a:latin typeface="Times New Roman" panose="02020603050405020304" pitchFamily="18" charset="0"/>
                <a:cs typeface="Times New Roman" panose="02020603050405020304" pitchFamily="18" charset="0"/>
              </a:rPr>
              <a:t>Sudaryti galimybes </a:t>
            </a:r>
            <a:r>
              <a:rPr lang="lt-LT" dirty="0" err="1">
                <a:latin typeface="Times New Roman" panose="02020603050405020304" pitchFamily="18" charset="0"/>
                <a:cs typeface="Times New Roman" panose="02020603050405020304" pitchFamily="18" charset="0"/>
              </a:rPr>
              <a:t>savivaldžiam</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mokymuisi, kad savo </a:t>
            </a:r>
            <a:r>
              <a:rPr lang="lt-LT" dirty="0">
                <a:latin typeface="Times New Roman" panose="02020603050405020304" pitchFamily="18" charset="0"/>
                <a:cs typeface="Times New Roman" panose="02020603050405020304" pitchFamily="18" charset="0"/>
              </a:rPr>
              <a:t>kompetencijas mokiniai </a:t>
            </a:r>
            <a:r>
              <a:rPr lang="lt-LT" dirty="0" smtClean="0">
                <a:latin typeface="Times New Roman" panose="02020603050405020304" pitchFamily="18" charset="0"/>
                <a:cs typeface="Times New Roman" panose="02020603050405020304" pitchFamily="18" charset="0"/>
              </a:rPr>
              <a:t>išreikštų </a:t>
            </a:r>
            <a:r>
              <a:rPr lang="lt-LT" dirty="0">
                <a:latin typeface="Times New Roman" panose="02020603050405020304" pitchFamily="18" charset="0"/>
                <a:cs typeface="Times New Roman" panose="02020603050405020304" pitchFamily="18" charset="0"/>
              </a:rPr>
              <a:t>pristatydami individualius ir grupės darbus pamokose bei dalyvaudami mokyklos, rajono, respublikos renginiuose</a:t>
            </a:r>
            <a:r>
              <a:rPr lang="lt-LT" dirty="0" smtClean="0">
                <a:latin typeface="Times New Roman" panose="02020603050405020304" pitchFamily="18" charset="0"/>
                <a:cs typeface="Times New Roman" panose="02020603050405020304" pitchFamily="18" charset="0"/>
              </a:rPr>
              <a:t>.</a:t>
            </a:r>
          </a:p>
          <a:p>
            <a:pPr marL="0" indent="269875"/>
            <a:r>
              <a:rPr lang="lt-LT" dirty="0" smtClean="0">
                <a:latin typeface="Times New Roman" panose="02020603050405020304" pitchFamily="18" charset="0"/>
                <a:cs typeface="Times New Roman" panose="02020603050405020304" pitchFamily="18" charset="0"/>
              </a:rPr>
              <a:t>Grįžtamojo ryšio teikimas kiekvienos </a:t>
            </a:r>
            <a:r>
              <a:rPr lang="lt-LT" dirty="0">
                <a:latin typeface="Times New Roman" panose="02020603050405020304" pitchFamily="18" charset="0"/>
                <a:cs typeface="Times New Roman" panose="02020603050405020304" pitchFamily="18" charset="0"/>
              </a:rPr>
              <a:t>pamokos </a:t>
            </a:r>
            <a:r>
              <a:rPr lang="lt-LT" dirty="0" smtClean="0">
                <a:latin typeface="Times New Roman" panose="02020603050405020304" pitchFamily="18" charset="0"/>
                <a:cs typeface="Times New Roman" panose="02020603050405020304" pitchFamily="18" charset="0"/>
              </a:rPr>
              <a:t>gale. </a:t>
            </a:r>
          </a:p>
          <a:p>
            <a:pPr marL="0" indent="269875"/>
            <a:r>
              <a:rPr lang="lt-LT" dirty="0" smtClean="0">
                <a:latin typeface="Times New Roman" panose="02020603050405020304" pitchFamily="18" charset="0"/>
                <a:cs typeface="Times New Roman" panose="02020603050405020304" pitchFamily="18" charset="0"/>
              </a:rPr>
              <a:t>Mokytojų komentarų, pasiūlymų, </a:t>
            </a:r>
            <a:r>
              <a:rPr lang="lt-LT" dirty="0">
                <a:latin typeface="Times New Roman" panose="02020603050405020304" pitchFamily="18" charset="0"/>
                <a:cs typeface="Times New Roman" panose="02020603050405020304" pitchFamily="18" charset="0"/>
              </a:rPr>
              <a:t>kuria linkme mokiniui reikėtų dėti daugiau pastangų mokantis, </a:t>
            </a:r>
            <a:r>
              <a:rPr lang="lt-LT" dirty="0" smtClean="0">
                <a:latin typeface="Times New Roman" panose="02020603050405020304" pitchFamily="18" charset="0"/>
                <a:cs typeface="Times New Roman" panose="02020603050405020304" pitchFamily="18" charset="0"/>
              </a:rPr>
              <a:t>tobulėjant, teikimas. </a:t>
            </a:r>
            <a:endParaRPr lang="lt-LT" dirty="0">
              <a:latin typeface="Times New Roman" panose="02020603050405020304" pitchFamily="18" charset="0"/>
              <a:cs typeface="Times New Roman" panose="02020603050405020304" pitchFamily="18" charset="0"/>
            </a:endParaRPr>
          </a:p>
          <a:p>
            <a:pPr marL="0" indent="269875"/>
            <a:r>
              <a:rPr lang="lt-LT" dirty="0" smtClean="0">
                <a:latin typeface="Times New Roman" panose="02020603050405020304" pitchFamily="18" charset="0"/>
                <a:cs typeface="Times New Roman" panose="02020603050405020304" pitchFamily="18" charset="0"/>
              </a:rPr>
              <a:t>Asmeniškai laiku pateikiama informacija tėvams </a:t>
            </a:r>
            <a:r>
              <a:rPr lang="lt-LT" dirty="0">
                <a:latin typeface="Times New Roman" panose="02020603050405020304" pitchFamily="18" charset="0"/>
                <a:cs typeface="Times New Roman" panose="02020603050405020304" pitchFamily="18" charset="0"/>
              </a:rPr>
              <a:t>apie vaiko pasiekimus ir pažangą įvairiais būdais (įrašai elektroniniame dienyne, </a:t>
            </a:r>
            <a:r>
              <a:rPr lang="lt-LT" dirty="0" err="1">
                <a:latin typeface="Times New Roman" panose="02020603050405020304" pitchFamily="18" charset="0"/>
                <a:cs typeface="Times New Roman" panose="02020603050405020304" pitchFamily="18" charset="0"/>
              </a:rPr>
              <a:t>pasirašytinis</a:t>
            </a:r>
            <a:r>
              <a:rPr lang="lt-LT" dirty="0">
                <a:latin typeface="Times New Roman" panose="02020603050405020304" pitchFamily="18" charset="0"/>
                <a:cs typeface="Times New Roman" panose="02020603050405020304" pitchFamily="18" charset="0"/>
              </a:rPr>
              <a:t> supažindinimas su informacija apie pažangą ir pasiekimus, pokalbiai su tėvais bent kartą per pusmetį apie vaiko asmeninę pažangą). </a:t>
            </a:r>
          </a:p>
          <a:p>
            <a:pPr marL="0" indent="269875">
              <a:lnSpc>
                <a:spcPct val="100000"/>
              </a:lnSpc>
              <a:spcBef>
                <a:spcPts val="0"/>
              </a:spcBef>
              <a:buClrTx/>
              <a:defRPr/>
            </a:pPr>
            <a:endParaRPr lang="lt-LT" dirty="0"/>
          </a:p>
        </p:txBody>
      </p:sp>
    </p:spTree>
    <p:extLst>
      <p:ext uri="{BB962C8B-B14F-4D97-AF65-F5344CB8AC3E}">
        <p14:creationId xmlns:p14="http://schemas.microsoft.com/office/powerpoint/2010/main" val="27059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p:txBody>
          <a:bodyPr rtlCol="0"/>
          <a:lstStyle/>
          <a:p>
            <a:pPr rtl="0"/>
            <a:r>
              <a:rPr lang="lt-LT" dirty="0" smtClean="0"/>
              <a:t>Įsivertinimo rodiklis</a:t>
            </a:r>
            <a:endParaRPr lang="lt-LT" dirty="0"/>
          </a:p>
        </p:txBody>
      </p:sp>
      <p:sp>
        <p:nvSpPr>
          <p:cNvPr id="14" name="13 turinio vietos rezervavimo ženklas"/>
          <p:cNvSpPr>
            <a:spLocks noGrp="1"/>
          </p:cNvSpPr>
          <p:nvPr>
            <p:ph idx="1"/>
          </p:nvPr>
        </p:nvSpPr>
        <p:spPr/>
        <p:txBody>
          <a:bodyPr rtlCol="0"/>
          <a:lstStyle/>
          <a:p>
            <a:pPr marL="0" indent="0" rtl="0">
              <a:buNone/>
            </a:pPr>
            <a:r>
              <a:rPr lang="lt-LT" b="1" dirty="0" smtClean="0"/>
              <a:t>Sritis</a:t>
            </a:r>
            <a:r>
              <a:rPr lang="lt-LT" dirty="0" smtClean="0"/>
              <a:t>. 2. Ugdymas(</a:t>
            </a:r>
            <a:r>
              <a:rPr lang="lt-LT" dirty="0" err="1" smtClean="0"/>
              <a:t>is</a:t>
            </a:r>
            <a:r>
              <a:rPr lang="lt-LT" dirty="0" smtClean="0"/>
              <a:t>) ir mokinių patirtys.</a:t>
            </a:r>
          </a:p>
          <a:p>
            <a:pPr marL="0" indent="0" rtl="0">
              <a:buNone/>
            </a:pPr>
            <a:r>
              <a:rPr lang="lt-LT" b="1" dirty="0" smtClean="0"/>
              <a:t>Tema</a:t>
            </a:r>
            <a:r>
              <a:rPr lang="lt-LT" dirty="0" smtClean="0"/>
              <a:t>. 2.4. Vertinimas ugdant.</a:t>
            </a:r>
          </a:p>
          <a:p>
            <a:pPr marL="0" indent="0" rtl="0">
              <a:buNone/>
            </a:pPr>
            <a:r>
              <a:rPr lang="lt-LT" b="1" dirty="0" smtClean="0"/>
              <a:t>Rodiklis</a:t>
            </a:r>
            <a:r>
              <a:rPr lang="lt-LT" dirty="0" smtClean="0"/>
              <a:t>. 2.4.1. Vertinimas ugdymui.</a:t>
            </a:r>
            <a:endParaRPr lang="lt-LT"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Sukonkretinti rodiklio detaliajame aprašyme nurodyti </a:t>
            </a:r>
            <a:r>
              <a:rPr lang="lt-LT" dirty="0"/>
              <a:t>kokybės požymiai pagal mokyklos </a:t>
            </a:r>
            <a:r>
              <a:rPr lang="lt-LT" dirty="0" smtClean="0"/>
              <a:t>kontekstą (1)</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3436301304"/>
              </p:ext>
            </p:extLst>
          </p:nvPr>
        </p:nvGraphicFramePr>
        <p:xfrm>
          <a:off x="477788" y="1705708"/>
          <a:ext cx="11233248" cy="4794255"/>
        </p:xfrm>
        <a:graphic>
          <a:graphicData uri="http://schemas.openxmlformats.org/drawingml/2006/table">
            <a:tbl>
              <a:tblPr firstRow="1" bandRow="1">
                <a:tableStyleId>{5C22544A-7EE6-4342-B048-85BDC9FD1C3A}</a:tableStyleId>
              </a:tblPr>
              <a:tblGrid>
                <a:gridCol w="2520280"/>
                <a:gridCol w="5616624"/>
                <a:gridCol w="3096344"/>
              </a:tblGrid>
              <a:tr h="593454">
                <a:tc>
                  <a:txBody>
                    <a:bodyPr/>
                    <a:lstStyle/>
                    <a:p>
                      <a:r>
                        <a:rPr lang="lt-LT" dirty="0" smtClean="0">
                          <a:solidFill>
                            <a:schemeClr val="bg1"/>
                          </a:solidFill>
                        </a:rPr>
                        <a:t>Nacionalinė iliustracija</a:t>
                      </a:r>
                      <a:endParaRPr lang="lt-LT" dirty="0">
                        <a:solidFill>
                          <a:schemeClr val="bg1"/>
                        </a:solidFill>
                      </a:endParaRPr>
                    </a:p>
                  </a:txBody>
                  <a:tcPr/>
                </a:tc>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Įrodymai, šaltiniai</a:t>
                      </a:r>
                      <a:endParaRPr lang="lt-LT" dirty="0"/>
                    </a:p>
                  </a:txBody>
                  <a:tcPr/>
                </a:tc>
              </a:tr>
              <a:tr h="4154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000" dirty="0" smtClean="0">
                          <a:solidFill>
                            <a:schemeClr val="tx2"/>
                          </a:solidFill>
                          <a:effectLst/>
                          <a:latin typeface="Times New Roman" panose="02020603050405020304" pitchFamily="18" charset="0"/>
                          <a:cs typeface="Times New Roman" panose="02020603050405020304" pitchFamily="18" charset="0"/>
                        </a:rPr>
                        <a:t>Mokiniai informuojami ir su jais aptariama, ko iš jų tikimasi, koks turi būti gerai atliktas darbas, kokie vertinimo kriterijai, kada ir kaip yra taikomi.</a:t>
                      </a:r>
                      <a:endParaRPr lang="lt-LT" sz="20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solidFill>
                          <a:schemeClr val="tx2"/>
                        </a:solidFill>
                      </a:endParaRPr>
                    </a:p>
                  </a:txBody>
                  <a:tcPr/>
                </a:tc>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9875" algn="l"/>
                          <a:tab pos="355600" algn="l"/>
                        </a:tabLst>
                        <a:defRPr/>
                      </a:pPr>
                      <a:r>
                        <a:rPr lang="lt-LT" sz="1800" dirty="0" smtClean="0">
                          <a:solidFill>
                            <a:schemeClr val="tx2"/>
                          </a:solidFill>
                          <a:effectLst/>
                          <a:latin typeface="Times New Roman" panose="02020603050405020304" pitchFamily="18" charset="0"/>
                          <a:cs typeface="Times New Roman" panose="02020603050405020304" pitchFamily="18" charset="0"/>
                        </a:rPr>
                        <a:t>Mokslo metų pradžioje </a:t>
                      </a:r>
                      <a:r>
                        <a:rPr lang="lt-LT" sz="1800" b="1" dirty="0" smtClean="0">
                          <a:solidFill>
                            <a:schemeClr val="tx2"/>
                          </a:solidFill>
                          <a:effectLst/>
                          <a:latin typeface="Times New Roman" panose="02020603050405020304" pitchFamily="18" charset="0"/>
                          <a:cs typeface="Times New Roman" panose="02020603050405020304" pitchFamily="18" charset="0"/>
                        </a:rPr>
                        <a:t>visi</a:t>
                      </a:r>
                      <a:r>
                        <a:rPr lang="lt-LT" sz="1800" dirty="0" smtClean="0">
                          <a:solidFill>
                            <a:schemeClr val="tx2"/>
                          </a:solidFill>
                          <a:effectLst/>
                          <a:latin typeface="Times New Roman" panose="02020603050405020304" pitchFamily="18" charset="0"/>
                          <a:cs typeface="Times New Roman" panose="02020603050405020304" pitchFamily="18" charset="0"/>
                        </a:rPr>
                        <a:t> mokiniai yra supažindinami su Lazdijų r. Šeštokų mokyklos 1–10 klasių mokinių pažangos ir pasiekimų vertinimo tvarka,  dalyko mokytojo parengtais mokymosi pasiekimų vertinimo reikalavimais bei kriterijais.</a:t>
                      </a:r>
                    </a:p>
                    <a:p>
                      <a:pPr marL="0" indent="269875">
                        <a:lnSpc>
                          <a:spcPct val="100000"/>
                        </a:lnSpc>
                        <a:spcAft>
                          <a:spcPts val="0"/>
                        </a:spcAft>
                        <a:buFont typeface="Arial" panose="020B0604020202020204" pitchFamily="34" charset="0"/>
                        <a:buChar char="•"/>
                        <a:tabLst>
                          <a:tab pos="269875" algn="l"/>
                          <a:tab pos="355600" algn="l"/>
                        </a:tabLst>
                      </a:pPr>
                      <a:r>
                        <a:rPr lang="lt-LT" sz="1800" b="1" dirty="0" smtClean="0">
                          <a:solidFill>
                            <a:schemeClr val="tx2"/>
                          </a:solidFill>
                          <a:effectLst/>
                          <a:latin typeface="Times New Roman" panose="02020603050405020304" pitchFamily="18" charset="0"/>
                          <a:cs typeface="Times New Roman" panose="02020603050405020304" pitchFamily="18" charset="0"/>
                        </a:rPr>
                        <a:t>Kiekvienos</a:t>
                      </a:r>
                      <a:r>
                        <a:rPr lang="lt-LT" sz="1800" dirty="0" smtClean="0">
                          <a:solidFill>
                            <a:schemeClr val="tx2"/>
                          </a:solidFill>
                          <a:effectLst/>
                          <a:latin typeface="Times New Roman" panose="02020603050405020304" pitchFamily="18" charset="0"/>
                          <a:cs typeface="Times New Roman" panose="02020603050405020304" pitchFamily="18" charset="0"/>
                        </a:rPr>
                        <a:t> pamokos uždavinyje nurodomi aiškūs vertinimo kriterijai. Prieš </a:t>
                      </a:r>
                      <a:r>
                        <a:rPr lang="lt-LT" sz="1800" b="1" dirty="0" smtClean="0">
                          <a:solidFill>
                            <a:schemeClr val="tx2"/>
                          </a:solidFill>
                          <a:effectLst/>
                          <a:latin typeface="Times New Roman" panose="02020603050405020304" pitchFamily="18" charset="0"/>
                          <a:cs typeface="Times New Roman" panose="02020603050405020304" pitchFamily="18" charset="0"/>
                        </a:rPr>
                        <a:t>kiekvieną</a:t>
                      </a:r>
                      <a:r>
                        <a:rPr lang="lt-LT" sz="1800" dirty="0" smtClean="0">
                          <a:solidFill>
                            <a:schemeClr val="tx2"/>
                          </a:solidFill>
                          <a:effectLst/>
                          <a:latin typeface="Times New Roman" panose="02020603050405020304" pitchFamily="18" charset="0"/>
                          <a:cs typeface="Times New Roman" panose="02020603050405020304" pitchFamily="18" charset="0"/>
                        </a:rPr>
                        <a:t> atsiskaitymą mokiniams primenami vertinimo kriterijai. </a:t>
                      </a:r>
                    </a:p>
                    <a:p>
                      <a:pPr marL="0" indent="269875">
                        <a:lnSpc>
                          <a:spcPct val="100000"/>
                        </a:lnSpc>
                        <a:spcAft>
                          <a:spcPts val="0"/>
                        </a:spcAft>
                        <a:buFont typeface="Arial" panose="020B0604020202020204" pitchFamily="34" charset="0"/>
                        <a:buChar char="•"/>
                        <a:tabLst>
                          <a:tab pos="269875" algn="l"/>
                          <a:tab pos="355600" algn="l"/>
                        </a:tabLst>
                      </a:pPr>
                      <a:r>
                        <a:rPr lang="lt-LT" sz="1800" b="1" dirty="0" smtClean="0">
                          <a:solidFill>
                            <a:schemeClr val="tx2"/>
                          </a:solidFill>
                          <a:effectLst/>
                          <a:latin typeface="Times New Roman" panose="02020603050405020304" pitchFamily="18" charset="0"/>
                          <a:cs typeface="Times New Roman" panose="02020603050405020304" pitchFamily="18" charset="0"/>
                        </a:rPr>
                        <a:t>80 proc</a:t>
                      </a:r>
                      <a:r>
                        <a:rPr lang="lt-LT" sz="1800" dirty="0" smtClean="0">
                          <a:solidFill>
                            <a:schemeClr val="tx2"/>
                          </a:solidFill>
                          <a:effectLst/>
                          <a:latin typeface="Times New Roman" panose="02020603050405020304" pitchFamily="18" charset="0"/>
                          <a:cs typeface="Times New Roman" panose="02020603050405020304" pitchFamily="18" charset="0"/>
                        </a:rPr>
                        <a:t>. mokinių ir jų tėvų (globėjų) vertinimo kriterijai yra aiškūs, suprantami. </a:t>
                      </a:r>
                      <a:endParaRPr lang="lt-LT" sz="1800" baseline="0" dirty="0" smtClean="0">
                        <a:solidFill>
                          <a:schemeClr val="tx2"/>
                        </a:solidFill>
                        <a:effectLst/>
                        <a:latin typeface="Times New Roman" panose="02020603050405020304" pitchFamily="18" charset="0"/>
                        <a:cs typeface="Times New Roman" panose="02020603050405020304" pitchFamily="18" charset="0"/>
                      </a:endParaRPr>
                    </a:p>
                    <a:p>
                      <a:pPr marL="0" indent="269875">
                        <a:lnSpc>
                          <a:spcPct val="100000"/>
                        </a:lnSpc>
                        <a:spcAft>
                          <a:spcPts val="0"/>
                        </a:spcAft>
                        <a:buFont typeface="Arial" panose="020B0604020202020204" pitchFamily="34" charset="0"/>
                        <a:buChar char="•"/>
                        <a:tabLst>
                          <a:tab pos="269875" algn="l"/>
                          <a:tab pos="355600" algn="l"/>
                        </a:tabLst>
                      </a:pPr>
                      <a:r>
                        <a:rPr lang="lt-LT" sz="1800" b="1" baseline="0" dirty="0" smtClean="0">
                          <a:solidFill>
                            <a:schemeClr val="tx2"/>
                          </a:solidFill>
                          <a:effectLst/>
                          <a:latin typeface="Times New Roman" panose="02020603050405020304" pitchFamily="18" charset="0"/>
                          <a:cs typeface="Times New Roman" panose="02020603050405020304" pitchFamily="18" charset="0"/>
                        </a:rPr>
                        <a:t>80 proc.</a:t>
                      </a:r>
                      <a:r>
                        <a:rPr lang="lt-LT" sz="1800" baseline="0" dirty="0" smtClean="0">
                          <a:solidFill>
                            <a:schemeClr val="tx2"/>
                          </a:solidFill>
                          <a:effectLst/>
                          <a:latin typeface="Times New Roman" panose="02020603050405020304" pitchFamily="18" charset="0"/>
                          <a:cs typeface="Times New Roman" panose="02020603050405020304" pitchFamily="18" charset="0"/>
                        </a:rPr>
                        <a:t> </a:t>
                      </a:r>
                      <a:r>
                        <a:rPr lang="lt-LT" sz="1800" dirty="0" smtClean="0">
                          <a:solidFill>
                            <a:schemeClr val="tx2"/>
                          </a:solidFill>
                          <a:effectLst/>
                          <a:latin typeface="Times New Roman" panose="02020603050405020304" pitchFamily="18" charset="0"/>
                          <a:cs typeface="Times New Roman" panose="02020603050405020304" pitchFamily="18" charset="0"/>
                        </a:rPr>
                        <a:t>mokytojų veiksmingai vertina neformaliai: formuluoja pagyrimus, o kritiką išsako teigiama kalba, žodiniu vertinimu padeda mokiniams kryptingai tobulėti, įsivertinti save. </a:t>
                      </a:r>
                      <a:endParaRPr lang="lt-LT" sz="18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285750" indent="-285750">
                        <a:lnSpc>
                          <a:spcPct val="100000"/>
                        </a:lnSpc>
                        <a:spcAft>
                          <a:spcPts val="0"/>
                        </a:spcAft>
                        <a:buFont typeface="Arial" panose="020B0604020202020204" pitchFamily="34" charset="0"/>
                        <a:buChar char="•"/>
                      </a:pPr>
                      <a:r>
                        <a:rPr lang="lt-LT" sz="1800" dirty="0" smtClean="0">
                          <a:solidFill>
                            <a:schemeClr val="tx2"/>
                          </a:solidFill>
                          <a:effectLst/>
                          <a:latin typeface="Times New Roman" panose="02020603050405020304" pitchFamily="18" charset="0"/>
                          <a:cs typeface="Times New Roman" panose="02020603050405020304" pitchFamily="18" charset="0"/>
                        </a:rPr>
                        <a:t>Lazdijų r. Šeštokų mokyklos 1–10 klasių mokinių pažangos ir pasiekimų vertinimo tvarka.</a:t>
                      </a:r>
                    </a:p>
                    <a:p>
                      <a:pPr marL="285750" indent="-285750">
                        <a:lnSpc>
                          <a:spcPct val="100000"/>
                        </a:lnSpc>
                        <a:spcAft>
                          <a:spcPts val="0"/>
                        </a:spcAft>
                        <a:buFont typeface="Arial" panose="020B0604020202020204" pitchFamily="34" charset="0"/>
                        <a:buChar char="•"/>
                      </a:pPr>
                      <a:r>
                        <a:rPr lang="lt-LT" sz="1800" dirty="0" smtClean="0">
                          <a:solidFill>
                            <a:schemeClr val="tx2"/>
                          </a:solidFill>
                          <a:effectLst/>
                          <a:latin typeface="Times New Roman" panose="02020603050405020304" pitchFamily="18" charset="0"/>
                          <a:cs typeface="Times New Roman" panose="02020603050405020304" pitchFamily="18" charset="0"/>
                        </a:rPr>
                        <a:t>Individuali mokytojo vertinimo sistema (mokytojo užrašuose). </a:t>
                      </a:r>
                    </a:p>
                    <a:p>
                      <a:pPr marL="285750" indent="-285750">
                        <a:lnSpc>
                          <a:spcPct val="100000"/>
                        </a:lnSpc>
                        <a:spcAft>
                          <a:spcPts val="0"/>
                        </a:spcAft>
                        <a:buFont typeface="Arial" panose="020B0604020202020204" pitchFamily="34" charset="0"/>
                        <a:buChar char="•"/>
                      </a:pPr>
                      <a:r>
                        <a:rPr lang="lt-LT" sz="1800" dirty="0" smtClean="0">
                          <a:solidFill>
                            <a:schemeClr val="tx2"/>
                          </a:solidFill>
                          <a:effectLst/>
                          <a:latin typeface="Times New Roman" panose="02020603050405020304" pitchFamily="18" charset="0"/>
                          <a:cs typeface="Times New Roman" panose="02020603050405020304" pitchFamily="18" charset="0"/>
                        </a:rPr>
                        <a:t>Elektroninis dienynas. </a:t>
                      </a:r>
                    </a:p>
                    <a:p>
                      <a:pPr marL="285750" indent="-285750">
                        <a:lnSpc>
                          <a:spcPct val="100000"/>
                        </a:lnSpc>
                        <a:spcAft>
                          <a:spcPts val="0"/>
                        </a:spcAft>
                        <a:buFont typeface="Arial" panose="020B0604020202020204" pitchFamily="34" charset="0"/>
                        <a:buChar char="•"/>
                      </a:pPr>
                      <a:r>
                        <a:rPr lang="lt-LT" sz="1800" dirty="0" smtClean="0">
                          <a:solidFill>
                            <a:schemeClr val="tx2"/>
                          </a:solidFill>
                          <a:effectLst/>
                          <a:latin typeface="Times New Roman" panose="02020603050405020304" pitchFamily="18" charset="0"/>
                          <a:cs typeface="Times New Roman" panose="02020603050405020304" pitchFamily="18" charset="0"/>
                        </a:rPr>
                        <a:t>Mokinių, tėvų apklausa (IQES </a:t>
                      </a:r>
                      <a:r>
                        <a:rPr lang="lt-LT" sz="1800" dirty="0" err="1" smtClean="0">
                          <a:solidFill>
                            <a:schemeClr val="tx2"/>
                          </a:solidFill>
                          <a:effectLst/>
                          <a:latin typeface="Times New Roman" panose="02020603050405020304" pitchFamily="18" charset="0"/>
                          <a:cs typeface="Times New Roman" panose="02020603050405020304" pitchFamily="18" charset="0"/>
                        </a:rPr>
                        <a:t>online</a:t>
                      </a:r>
                      <a:r>
                        <a:rPr lang="lt-LT" sz="1800" dirty="0" smtClean="0">
                          <a:solidFill>
                            <a:schemeClr val="tx2"/>
                          </a:solidFill>
                          <a:effectLst/>
                          <a:latin typeface="Times New Roman" panose="02020603050405020304" pitchFamily="18" charset="0"/>
                          <a:cs typeface="Times New Roman" panose="02020603050405020304" pitchFamily="18" charset="0"/>
                        </a:rPr>
                        <a:t>). </a:t>
                      </a:r>
                    </a:p>
                    <a:p>
                      <a:pPr marL="285750" indent="-285750">
                        <a:lnSpc>
                          <a:spcPct val="100000"/>
                        </a:lnSpc>
                        <a:spcAft>
                          <a:spcPts val="0"/>
                        </a:spcAft>
                        <a:buFont typeface="Arial" panose="020B0604020202020204" pitchFamily="34" charset="0"/>
                        <a:buChar char="•"/>
                      </a:pPr>
                      <a:r>
                        <a:rPr lang="lt-LT" sz="1800" dirty="0" smtClean="0">
                          <a:solidFill>
                            <a:schemeClr val="tx2"/>
                          </a:solidFill>
                          <a:effectLst/>
                          <a:latin typeface="Times New Roman" panose="02020603050405020304" pitchFamily="18" charset="0"/>
                          <a:cs typeface="Times New Roman" panose="02020603050405020304" pitchFamily="18" charset="0"/>
                        </a:rPr>
                        <a:t>Pamokų stebėjimo protokolai.</a:t>
                      </a:r>
                    </a:p>
                    <a:p>
                      <a:endParaRPr lang="lt-LT" dirty="0"/>
                    </a:p>
                  </a:txBody>
                  <a:tcPr/>
                </a:tc>
              </a:tr>
            </a:tbl>
          </a:graphicData>
        </a:graphic>
      </p:graphicFrame>
    </p:spTree>
    <p:extLst>
      <p:ext uri="{BB962C8B-B14F-4D97-AF65-F5344CB8AC3E}">
        <p14:creationId xmlns:p14="http://schemas.microsoft.com/office/powerpoint/2010/main" val="16335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Sukonkretinti rodiklio detaliajame aprašyme nurodyti </a:t>
            </a:r>
            <a:r>
              <a:rPr lang="lt-LT" dirty="0"/>
              <a:t>kokybės požymiai pagal mokyklos </a:t>
            </a:r>
            <a:r>
              <a:rPr lang="lt-LT" dirty="0" smtClean="0"/>
              <a:t>kontekstą (2)</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2903628587"/>
              </p:ext>
            </p:extLst>
          </p:nvPr>
        </p:nvGraphicFramePr>
        <p:xfrm>
          <a:off x="477788" y="1705708"/>
          <a:ext cx="11233248" cy="4747629"/>
        </p:xfrm>
        <a:graphic>
          <a:graphicData uri="http://schemas.openxmlformats.org/drawingml/2006/table">
            <a:tbl>
              <a:tblPr firstRow="1" bandRow="1">
                <a:tableStyleId>{5C22544A-7EE6-4342-B048-85BDC9FD1C3A}</a:tableStyleId>
              </a:tblPr>
              <a:tblGrid>
                <a:gridCol w="2952328"/>
                <a:gridCol w="5184576"/>
                <a:gridCol w="3096344"/>
              </a:tblGrid>
              <a:tr h="593454">
                <a:tc>
                  <a:txBody>
                    <a:bodyPr/>
                    <a:lstStyle/>
                    <a:p>
                      <a:r>
                        <a:rPr lang="lt-LT" dirty="0" smtClean="0">
                          <a:solidFill>
                            <a:schemeClr val="bg1"/>
                          </a:solidFill>
                        </a:rPr>
                        <a:t>Nacionalinė iliustracija</a:t>
                      </a:r>
                      <a:endParaRPr lang="lt-LT" dirty="0">
                        <a:solidFill>
                          <a:schemeClr val="bg1"/>
                        </a:solidFill>
                      </a:endParaRPr>
                    </a:p>
                  </a:txBody>
                  <a:tcPr/>
                </a:tc>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Įrodymai, šaltiniai</a:t>
                      </a:r>
                      <a:endParaRPr lang="lt-LT" dirty="0"/>
                    </a:p>
                  </a:txBody>
                  <a:tcPr/>
                </a:tc>
              </a:tr>
              <a:tr h="4154175">
                <a:tc>
                  <a:txBody>
                    <a:bodyPr/>
                    <a:lstStyle/>
                    <a:p>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Mokymosi planavimui, stebėjimui ir koregavimui naudojami įvairūs vertinimo būdai – diagnostinis, formuojamasis ir apibendrinamasis, formalus ir neformalus, tačiau vyrauja kasdienis neformalus formuojamasis vertinimas. </a:t>
                      </a:r>
                    </a:p>
                  </a:txBody>
                  <a:tcPr/>
                </a:tc>
                <a:tc>
                  <a:txBody>
                    <a:bodyPr/>
                    <a:lstStyle/>
                    <a:p>
                      <a:pPr marL="0" marR="0"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9875" algn="l"/>
                          <a:tab pos="355600" algn="l"/>
                        </a:tabLst>
                        <a:defRP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 </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mokytojų, naudodami įvairias skatinimo formas (pagyrimas žodžiu, padėka už gerą dalyvavimą pamokoje, įvertinimas pažymiu ir kita), tikrindami namų darbus ir juos vertindami (taikyti namų darbų kaupiamąjį vertinimą), skatina mokinius aktyviai dalyvauti pamokoje, kaupia informaciją apie mokinio pažangą, sėkmes ir nesėkmes. </a:t>
                      </a:r>
                      <a:endParaRPr lang="lt-LT" sz="2000" dirty="0" smtClean="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Individuali mokytojo vertinimo sistema (mokytojo užrašuose). </a:t>
                      </a:r>
                    </a:p>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Elektroninis dienynas. </a:t>
                      </a:r>
                    </a:p>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Mokinių, tėvų, mokytojų  apklausa (IQES </a:t>
                      </a:r>
                      <a:r>
                        <a:rPr lang="lt-LT" sz="2000" dirty="0" err="1" smtClean="0">
                          <a:solidFill>
                            <a:schemeClr val="tx2"/>
                          </a:solidFill>
                          <a:effectLst/>
                          <a:latin typeface="Times New Roman" panose="02020603050405020304" pitchFamily="18" charset="0"/>
                          <a:cs typeface="Times New Roman" panose="02020603050405020304" pitchFamily="18" charset="0"/>
                        </a:rPr>
                        <a:t>online</a:t>
                      </a:r>
                      <a:r>
                        <a:rPr lang="lt-LT" sz="2000" dirty="0" smtClean="0">
                          <a:solidFill>
                            <a:schemeClr val="tx2"/>
                          </a:solidFill>
                          <a:effectLst/>
                          <a:latin typeface="Times New Roman" panose="02020603050405020304" pitchFamily="18" charset="0"/>
                          <a:cs typeface="Times New Roman" panose="02020603050405020304" pitchFamily="18" charset="0"/>
                        </a:rPr>
                        <a:t>). </a:t>
                      </a:r>
                    </a:p>
                  </a:txBody>
                  <a:tcPr/>
                </a:tc>
              </a:tr>
            </a:tbl>
          </a:graphicData>
        </a:graphic>
      </p:graphicFrame>
    </p:spTree>
    <p:extLst>
      <p:ext uri="{BB962C8B-B14F-4D97-AF65-F5344CB8AC3E}">
        <p14:creationId xmlns:p14="http://schemas.microsoft.com/office/powerpoint/2010/main" val="16359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Sukonkretinti rodiklio detaliajame aprašyme nurodyti </a:t>
            </a:r>
            <a:r>
              <a:rPr lang="lt-LT" dirty="0"/>
              <a:t>kokybės požymiai pagal mokyklos </a:t>
            </a:r>
            <a:r>
              <a:rPr lang="lt-LT" dirty="0" smtClean="0"/>
              <a:t>kontekstą (3)</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386551854"/>
              </p:ext>
            </p:extLst>
          </p:nvPr>
        </p:nvGraphicFramePr>
        <p:xfrm>
          <a:off x="477788" y="1705708"/>
          <a:ext cx="11233248" cy="4794255"/>
        </p:xfrm>
        <a:graphic>
          <a:graphicData uri="http://schemas.openxmlformats.org/drawingml/2006/table">
            <a:tbl>
              <a:tblPr firstRow="1" bandRow="1">
                <a:tableStyleId>{5C22544A-7EE6-4342-B048-85BDC9FD1C3A}</a:tableStyleId>
              </a:tblPr>
              <a:tblGrid>
                <a:gridCol w="2520280"/>
                <a:gridCol w="5616624"/>
                <a:gridCol w="3096344"/>
              </a:tblGrid>
              <a:tr h="593454">
                <a:tc>
                  <a:txBody>
                    <a:bodyPr/>
                    <a:lstStyle/>
                    <a:p>
                      <a:r>
                        <a:rPr lang="lt-LT" dirty="0" smtClean="0">
                          <a:solidFill>
                            <a:schemeClr val="bg1"/>
                          </a:solidFill>
                        </a:rPr>
                        <a:t>Nacionalinė iliustracija</a:t>
                      </a:r>
                      <a:endParaRPr lang="lt-LT" dirty="0">
                        <a:solidFill>
                          <a:schemeClr val="bg1"/>
                        </a:solidFill>
                      </a:endParaRPr>
                    </a:p>
                  </a:txBody>
                  <a:tcPr/>
                </a:tc>
                <a:tc>
                  <a:txBody>
                    <a:bodyPr/>
                    <a:lstStyle/>
                    <a:p>
                      <a:r>
                        <a:rPr lang="lt-LT" dirty="0" smtClean="0">
                          <a:solidFill>
                            <a:schemeClr val="bg1"/>
                          </a:solidFill>
                        </a:rPr>
                        <a:t>Mokyklos iliustracija</a:t>
                      </a:r>
                      <a:endParaRPr lang="lt-LT" dirty="0">
                        <a:solidFill>
                          <a:schemeClr val="bg1"/>
                        </a:solidFill>
                      </a:endParaRPr>
                    </a:p>
                  </a:txBody>
                  <a:tcPr/>
                </a:tc>
                <a:tc>
                  <a:txBody>
                    <a:bodyPr/>
                    <a:lstStyle/>
                    <a:p>
                      <a:r>
                        <a:rPr lang="lt-LT" dirty="0" smtClean="0"/>
                        <a:t>Įrodymai, šaltiniai</a:t>
                      </a:r>
                      <a:endParaRPr lang="lt-LT" dirty="0"/>
                    </a:p>
                  </a:txBody>
                  <a:tcPr/>
                </a:tc>
              </a:tr>
              <a:tr h="4154175">
                <a:tc>
                  <a:txBody>
                    <a:bodyPr/>
                    <a:lstStyle/>
                    <a:p>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Mokytojai siekia surinkti pakankamai informacijos apie mokinio mokymosi rezultatus, sėkmes ir problemas, kad neklysdami priimtų sprendimus dėl tolesnio ugdymo.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Remdamiesi vertinimo informacija,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fiksuoja mokinių mokymosi problemas savo užrašuose ir priima sprendimus mokinio nesėkmėms likviduoti (sudaro individualų mokymosi planą, koreguoja ugdymo turinį, teikia individualią pagalbą). Elektroniniame dienyne fiksuoja informaciją rašydami pagyrimus ir pastabas (komentarus).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Individuali mokytojo vertinimo sistema (mokytojo užrašuose). </a:t>
                      </a:r>
                    </a:p>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Elektroninis dienynas. </a:t>
                      </a:r>
                    </a:p>
                    <a:p>
                      <a:pPr marL="285750" indent="-285750">
                        <a:lnSpc>
                          <a:spcPct val="100000"/>
                        </a:lnSpc>
                        <a:spcAft>
                          <a:spcPts val="0"/>
                        </a:spcAft>
                        <a:buFont typeface="Arial" panose="020B0604020202020204" pitchFamily="34" charset="0"/>
                        <a:buChar char="•"/>
                      </a:pPr>
                      <a:r>
                        <a:rPr lang="lt-LT" sz="2000" dirty="0" smtClean="0">
                          <a:solidFill>
                            <a:schemeClr val="tx2"/>
                          </a:solidFill>
                          <a:effectLst/>
                          <a:latin typeface="Times New Roman" panose="02020603050405020304" pitchFamily="18" charset="0"/>
                          <a:cs typeface="Times New Roman" panose="02020603050405020304" pitchFamily="18" charset="0"/>
                        </a:rPr>
                        <a:t>Mokinių, tėvų, mokytojų  apklausa (IQES </a:t>
                      </a:r>
                      <a:r>
                        <a:rPr lang="lt-LT" sz="2000" dirty="0" err="1" smtClean="0">
                          <a:solidFill>
                            <a:schemeClr val="tx2"/>
                          </a:solidFill>
                          <a:effectLst/>
                          <a:latin typeface="Times New Roman" panose="02020603050405020304" pitchFamily="18" charset="0"/>
                          <a:cs typeface="Times New Roman" panose="02020603050405020304" pitchFamily="18" charset="0"/>
                        </a:rPr>
                        <a:t>online</a:t>
                      </a:r>
                      <a:r>
                        <a:rPr lang="lt-LT" sz="2000" dirty="0" smtClean="0">
                          <a:solidFill>
                            <a:schemeClr val="tx2"/>
                          </a:solidFill>
                          <a:effectLst/>
                          <a:latin typeface="Times New Roman" panose="02020603050405020304" pitchFamily="18" charset="0"/>
                          <a:cs typeface="Times New Roman" panose="02020603050405020304" pitchFamily="18" charset="0"/>
                        </a:rPr>
                        <a:t>). </a:t>
                      </a:r>
                    </a:p>
                  </a:txBody>
                  <a:tcPr/>
                </a:tc>
              </a:tr>
            </a:tbl>
          </a:graphicData>
        </a:graphic>
      </p:graphicFrame>
    </p:spTree>
    <p:extLst>
      <p:ext uri="{BB962C8B-B14F-4D97-AF65-F5344CB8AC3E}">
        <p14:creationId xmlns:p14="http://schemas.microsoft.com/office/powerpoint/2010/main" val="4645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18883" y="188640"/>
            <a:ext cx="9751060" cy="1168400"/>
          </a:xfrm>
        </p:spPr>
        <p:txBody>
          <a:bodyPr>
            <a:normAutofit/>
          </a:bodyPr>
          <a:lstStyle/>
          <a:p>
            <a:r>
              <a:rPr lang="lt-LT" dirty="0" smtClean="0"/>
              <a:t>Sukonkretinti rodiklio detaliajame aprašyme nurodyti </a:t>
            </a:r>
            <a:r>
              <a:rPr lang="lt-LT" dirty="0"/>
              <a:t>kokybės požymiai pagal mokyklos </a:t>
            </a:r>
            <a:r>
              <a:rPr lang="lt-LT" dirty="0" smtClean="0"/>
              <a:t>kontekstą (4)</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906798523"/>
              </p:ext>
            </p:extLst>
          </p:nvPr>
        </p:nvGraphicFramePr>
        <p:xfrm>
          <a:off x="477788" y="1626448"/>
          <a:ext cx="11233248" cy="4754880"/>
        </p:xfrm>
        <a:graphic>
          <a:graphicData uri="http://schemas.openxmlformats.org/drawingml/2006/table">
            <a:tbl>
              <a:tblPr firstRow="1" bandRow="1">
                <a:tableStyleId>{5C22544A-7EE6-4342-B048-85BDC9FD1C3A}</a:tableStyleId>
              </a:tblPr>
              <a:tblGrid>
                <a:gridCol w="2952328"/>
                <a:gridCol w="5616624"/>
                <a:gridCol w="2664296"/>
              </a:tblGrid>
              <a:tr h="343582">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Nacionalinė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Įrodymai, šaltiniai</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pPr marL="0" indent="0">
                        <a:buFont typeface="Arial" panose="020B0604020202020204" pitchFamily="34" charset="0"/>
                        <a:buNone/>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Derinami skirtingi vertinimo būdai – mokinių pasiekimų patikrinimai, vertinimo aplankai, mokinių pasiekimų aprašai ir kt. </a:t>
                      </a:r>
                    </a:p>
                    <a:p>
                      <a:pPr marL="0" indent="0">
                        <a:buFont typeface="Arial" panose="020B0604020202020204" pitchFamily="34" charset="0"/>
                        <a:buNone/>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Vertinant pripažįstama formaliojo, neformaliojo ir savaiminio mokymosi pasiekimų visuma, kiekvienam mokiniui suteikiamos galimybės pasirodyti kuo geriau.</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ugdymo(</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procese taiko formuojamąjį vertinimą, kuris derinamas su diagnostiniu ir kaupiamuoju vertinimu, geba tinkamai juos parinkti bei supranta skirtingų vertinimo būdų dermės svarbą.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Visi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pradinių klasių mokytojai parengia pradinio ugdymo programos baigimo vertinimo aprašą, su kuriuo susipažįsta visi mokytojai dalykininkai, taip užtikrinamas ugdymosi tęstinumas.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Kiekvienam</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mokiniui sudaromos galimybės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savivaldžiam</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mokymuisi. Savo kompetencijas mokiniai išreiškia pristatydami individualius ir grupės darbus pamokose bei dalyvaudami mokyklos, rajono, respublikos renginiuose.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Individuali mokytojo vertinimo sistema (mokytojo užrašuose). </a:t>
                      </a:r>
                    </a:p>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Elektroninis dienynas. </a:t>
                      </a:r>
                    </a:p>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Mokinių, tėvų, mokytojų apklausa (IQES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online</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6407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Sukonkretinti rodiklio detaliajame aprašyme nurodyti </a:t>
            </a:r>
            <a:r>
              <a:rPr lang="lt-LT" dirty="0"/>
              <a:t>kokybės požymiai pagal mokyklos </a:t>
            </a:r>
            <a:r>
              <a:rPr lang="lt-LT" dirty="0" smtClean="0"/>
              <a:t>kontekstą (5)</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1067433636"/>
              </p:ext>
            </p:extLst>
          </p:nvPr>
        </p:nvGraphicFramePr>
        <p:xfrm>
          <a:off x="405780" y="1705708"/>
          <a:ext cx="11305256" cy="4855215"/>
        </p:xfrm>
        <a:graphic>
          <a:graphicData uri="http://schemas.openxmlformats.org/drawingml/2006/table">
            <a:tbl>
              <a:tblPr firstRow="1" bandRow="1">
                <a:tableStyleId>{5C22544A-7EE6-4342-B048-85BDC9FD1C3A}</a:tableStyleId>
              </a:tblPr>
              <a:tblGrid>
                <a:gridCol w="2088232"/>
                <a:gridCol w="6480720"/>
                <a:gridCol w="2736304"/>
              </a:tblGrid>
              <a:tr h="593454">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Nacionalinė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Įrodymai, šaltiniai</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Mokytojai užtikrina, kad mokiniams ir jų tėvams informacija apie mokymąsi būtų teikiama laiku, būtų informatyvi, asmeniška ir skatinanti kiekvieną mokinį siekti asmeninės pažangos. </a:t>
                      </a:r>
                    </a:p>
                  </a:txBody>
                  <a:tcPr/>
                </a:tc>
                <a:tc>
                  <a:txBody>
                    <a:bodyPr/>
                    <a:lstStyle/>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Visi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dalykų mokytojai kiekvienos pamokos gale teikia grįžtamąjį ryšį mokiniams; formaliojo vertinimo mokinių pasiekimus fiksuoja elektroniniame dienyne, po kiekvieno atsiskaitomojo darbo su mokiniais pamokoje aptaria mokinių rezultatus, juos panaudoja koreguodami mokymosi tikslus. Teikiami komentarai, pasiūlymai, kuria linkme mokiniui reikėtų dėti daugiau pastangų mokantis, tobulėti. </a:t>
                      </a:r>
                    </a:p>
                    <a:p>
                      <a:pPr marL="0" indent="269875">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90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klasių vadovų, dalykų mokytojų laiku, informatyviai ir asmeniškai informuoja tėvus apie vaiko pasiekimus ir pažangą įvairiais būdais (įrašai elektroniniame dienyne,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pasirašytinis</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supažindinimas su informacija apie pažangą ir pasiekimus, pokalbiai su tėvais bent kartą per pusmetį apie vaiko asmeninę pažangą). </a:t>
                      </a:r>
                    </a:p>
                  </a:txBody>
                  <a:tcPr/>
                </a:tc>
                <a:tc>
                  <a:txBody>
                    <a:bodyPr/>
                    <a:lstStyle/>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Individuali mokytojo vertinimo sistema (mokytojo užrašuose). </a:t>
                      </a:r>
                    </a:p>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Elektroninis dienynas. </a:t>
                      </a:r>
                    </a:p>
                    <a:p>
                      <a:pPr marL="342900" indent="-3429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Mokinių, tėvų, mokytojų apklausa (IQES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online</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487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Sukonkretinti rodiklio detaliajame aprašyme nurodyti </a:t>
            </a:r>
            <a:r>
              <a:rPr lang="lt-LT" dirty="0"/>
              <a:t>kokybės požymiai pagal mokyklos </a:t>
            </a:r>
            <a:r>
              <a:rPr lang="lt-LT" dirty="0" smtClean="0"/>
              <a:t>kontekstą (6)</a:t>
            </a:r>
            <a:endParaRPr lang="lt-LT" dirty="0"/>
          </a:p>
        </p:txBody>
      </p:sp>
      <p:graphicFrame>
        <p:nvGraphicFramePr>
          <p:cNvPr id="5" name="Lentelė 4"/>
          <p:cNvGraphicFramePr>
            <a:graphicFrameLocks noGrp="1"/>
          </p:cNvGraphicFramePr>
          <p:nvPr>
            <p:extLst>
              <p:ext uri="{D42A27DB-BD31-4B8C-83A1-F6EECF244321}">
                <p14:modId xmlns:p14="http://schemas.microsoft.com/office/powerpoint/2010/main" val="2199585082"/>
              </p:ext>
            </p:extLst>
          </p:nvPr>
        </p:nvGraphicFramePr>
        <p:xfrm>
          <a:off x="477788" y="1628800"/>
          <a:ext cx="11233248" cy="4855215"/>
        </p:xfrm>
        <a:graphic>
          <a:graphicData uri="http://schemas.openxmlformats.org/drawingml/2006/table">
            <a:tbl>
              <a:tblPr firstRow="1" bandRow="1">
                <a:tableStyleId>{5C22544A-7EE6-4342-B048-85BDC9FD1C3A}</a:tableStyleId>
              </a:tblPr>
              <a:tblGrid>
                <a:gridCol w="2520280"/>
                <a:gridCol w="5616624"/>
                <a:gridCol w="3096344"/>
              </a:tblGrid>
              <a:tr h="593454">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Nacionalinė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solidFill>
                            <a:schemeClr val="bg1"/>
                          </a:solidFill>
                          <a:latin typeface="Times New Roman" panose="02020603050405020304" pitchFamily="18" charset="0"/>
                          <a:cs typeface="Times New Roman" panose="02020603050405020304" pitchFamily="18" charset="0"/>
                        </a:rPr>
                        <a:t>Mokyklos iliustracija</a:t>
                      </a:r>
                      <a:endParaRPr lang="lt-LT"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lt-LT" sz="2000" dirty="0" smtClean="0">
                          <a:latin typeface="Times New Roman" panose="02020603050405020304" pitchFamily="18" charset="0"/>
                          <a:cs typeface="Times New Roman" panose="02020603050405020304" pitchFamily="18" charset="0"/>
                        </a:rPr>
                        <a:t>Įrodymai, šaltiniai</a:t>
                      </a:r>
                      <a:endParaRPr lang="lt-LT" sz="2000" dirty="0">
                        <a:latin typeface="Times New Roman" panose="02020603050405020304" pitchFamily="18" charset="0"/>
                        <a:cs typeface="Times New Roman" panose="02020603050405020304" pitchFamily="18" charset="0"/>
                      </a:endParaRPr>
                    </a:p>
                  </a:txBody>
                  <a:tcPr/>
                </a:tc>
              </a:tr>
              <a:tr h="4154175">
                <a:tc>
                  <a:txBody>
                    <a:bodyPr/>
                    <a:lstStyle/>
                    <a:p>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Siekiama abipusio grįžtamojo ryšio (dialogo), padedančio mokytojams pasirinkti tinkamesnes mokymo strategijas, o mokiniams – siekti optimalios asmeninės sėkmės, taisyti mokymosi spragas ir vadovauti pačių mokymuisi.</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80 proc</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mokytojų vertinimo metu gautą informaciją (po kiekvieno pažymiu vertinamo darbo) naudoja ugdymo turiniui planuoti ir koreguoti bei koreguodami ilgalaikius bei trumpalaikius dalykų planus. </a:t>
                      </a:r>
                    </a:p>
                    <a:p>
                      <a:pPr marL="0" indent="3556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Mokiniai supažindinami su rezultatais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reguliariai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(po kiekvieno kontrolinio ir savarankiško darbo) ir </a:t>
                      </a: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sistemingai</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(baigus skyrių, mėnesio pabaigoje, pusmečio gale) aptaria su mokiniais informaciją apie pasiekimus bei daromą pažangą. </a:t>
                      </a:r>
                    </a:p>
                    <a:p>
                      <a:pPr marL="0" indent="355600">
                        <a:buFont typeface="Arial" panose="020B0604020202020204" pitchFamily="34" charset="0"/>
                        <a:buChar char="•"/>
                      </a:pPr>
                      <a:r>
                        <a:rPr lang="lt-LT" sz="2000" b="1" kern="1200" dirty="0" smtClean="0">
                          <a:solidFill>
                            <a:schemeClr val="tx2"/>
                          </a:solidFill>
                          <a:effectLst/>
                          <a:latin typeface="Times New Roman" panose="02020603050405020304" pitchFamily="18" charset="0"/>
                          <a:ea typeface="+mn-ea"/>
                          <a:cs typeface="Times New Roman" panose="02020603050405020304" pitchFamily="18" charset="0"/>
                        </a:rPr>
                        <a:t>Nuolatinis</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mokinių savęs vertinimas stiprina jų mokymosi motyvus, pasitikėjimą savimi, objektyvų požiūrį į savo pasiekimus ir daromą pažangą.</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c>
                  <a:txBody>
                    <a:bodyPr/>
                    <a:lstStyle/>
                    <a:p>
                      <a:pPr marL="457200" indent="-4572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Individuali mokytojo vertinimo sistema (mokytojo užrašuose). </a:t>
                      </a:r>
                    </a:p>
                    <a:p>
                      <a:pPr marL="457200" indent="-4572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Elektroninis dienynas. </a:t>
                      </a:r>
                    </a:p>
                    <a:p>
                      <a:pPr marL="457200" indent="-457200">
                        <a:buFont typeface="Arial" panose="020B0604020202020204" pitchFamily="34" charset="0"/>
                        <a:buChar char="•"/>
                      </a:pP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Mokinių, tėvų, mokytojų apklausa (IQES </a:t>
                      </a:r>
                      <a:r>
                        <a:rPr lang="lt-LT" sz="2000" kern="1200" dirty="0" err="1" smtClean="0">
                          <a:solidFill>
                            <a:schemeClr val="tx2"/>
                          </a:solidFill>
                          <a:effectLst/>
                          <a:latin typeface="Times New Roman" panose="02020603050405020304" pitchFamily="18" charset="0"/>
                          <a:ea typeface="+mn-ea"/>
                          <a:cs typeface="Times New Roman" panose="02020603050405020304" pitchFamily="18" charset="0"/>
                        </a:rPr>
                        <a:t>online</a:t>
                      </a:r>
                      <a:r>
                        <a:rPr lang="lt-LT" sz="2000" kern="1200" dirty="0" smtClean="0">
                          <a:solidFill>
                            <a:schemeClr val="tx2"/>
                          </a:solidFill>
                          <a:effectLst/>
                          <a:latin typeface="Times New Roman" panose="02020603050405020304" pitchFamily="18" charset="0"/>
                          <a:ea typeface="+mn-ea"/>
                          <a:cs typeface="Times New Roman" panose="02020603050405020304" pitchFamily="18" charset="0"/>
                        </a:rPr>
                        <a:t>). </a:t>
                      </a:r>
                      <a:endParaRPr lang="lt-LT" sz="2000" kern="1200" dirty="0">
                        <a:solidFill>
                          <a:schemeClr val="tx2"/>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56085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ikinis knygos 16 x 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93_TF02801059_TF02801059" id="{BC2821E2-0D89-49AB-A8B2-EA37BD81B002}" vid="{435428A2-C3C0-4475-9C50-41A9F7774DBC}"/>
    </a:ext>
  </a:extLst>
</a:theme>
</file>

<file path=ppt/theme/theme2.xml><?xml version="1.0" encoding="utf-8"?>
<a:theme xmlns:a="http://schemas.openxmlformats.org/drawingml/2006/main" name="„Office“ t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4873beb7-5857-4685-be1f-d57550cc96cc"/>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tf02801059</Template>
  <TotalTime>445</TotalTime>
  <Words>2686</Words>
  <Application>Microsoft Office PowerPoint</Application>
  <PresentationFormat>Pasirinktinai</PresentationFormat>
  <Paragraphs>203</Paragraphs>
  <Slides>29</Slides>
  <Notes>12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29</vt:i4>
      </vt:variant>
    </vt:vector>
  </HeadingPairs>
  <TitlesOfParts>
    <vt:vector size="34" baseType="lpstr">
      <vt:lpstr>Arial</vt:lpstr>
      <vt:lpstr>Calibri</vt:lpstr>
      <vt:lpstr>Constantia</vt:lpstr>
      <vt:lpstr>Times New Roman</vt:lpstr>
      <vt:lpstr>Klasikinis knygos 16 x 9</vt:lpstr>
      <vt:lpstr>Lazdijų r. Šeštokų mokyklos veiklos įsivertinimas</vt:lpstr>
      <vt:lpstr>Mokyklos įsivertinimo darbo grupė</vt:lpstr>
      <vt:lpstr>Įsivertinimo rodiklis</vt:lpstr>
      <vt:lpstr>Sukonkretinti rodiklio detaliajame aprašyme nurodyti kokybės požymiai pagal mokyklos kontekstą (1)</vt:lpstr>
      <vt:lpstr>Sukonkretinti rodiklio detaliajame aprašyme nurodyti kokybės požymiai pagal mokyklos kontekstą (2)</vt:lpstr>
      <vt:lpstr>Sukonkretinti rodiklio detaliajame aprašyme nurodyti kokybės požymiai pagal mokyklos kontekstą (3)</vt:lpstr>
      <vt:lpstr>Sukonkretinti rodiklio detaliajame aprašyme nurodyti kokybės požymiai pagal mokyklos kontekstą (4)</vt:lpstr>
      <vt:lpstr>Sukonkretinti rodiklio detaliajame aprašyme nurodyti kokybės požymiai pagal mokyklos kontekstą (5)</vt:lpstr>
      <vt:lpstr>Sukonkretinti rodiklio detaliajame aprašyme nurodyti kokybės požymiai pagal mokyklos kontekstą (6)</vt:lpstr>
      <vt:lpstr>Iqes online apklausoje dalyvavo: </vt:lpstr>
      <vt:lpstr>Tėvų nuomonių aukščiausios skaitinės vertės diagrama</vt:lpstr>
      <vt:lpstr>Tėvų nuomonių žemiausios skaitinės vertės diagrama</vt:lpstr>
      <vt:lpstr>Mokinių nuomonių aukščiausios skaitinės vertės diagrama</vt:lpstr>
      <vt:lpstr>Mokinių nuomonių žemiausios skaitinės vertės diagrama</vt:lpstr>
      <vt:lpstr>Mokytojų nuomonių aukščiausios skaitinės vertės diagrama</vt:lpstr>
      <vt:lpstr>Mokytojų nuomonių žemiausios skaitinės vertės diagrama</vt:lpstr>
      <vt:lpstr>Taigi, išanalizavus duomenis, galima daryti išvadą, kad stipriosios sritys yra šios: </vt:lpstr>
      <vt:lpstr>Taigi, išanalizavus duomenis, galima daryti išvadą, kad tobulintinos sritys yra šios: </vt:lpstr>
      <vt:lpstr>Vis dėlto yra keletas sričių, vertinamų prieštaringai (1):</vt:lpstr>
      <vt:lpstr>Vis dėlto yra keletas sričių, vertinamų prieštaringai (2):</vt:lpstr>
      <vt:lpstr>Vis dėlto yra keletas sričių, vertinamų prieštaringai (3):</vt:lpstr>
      <vt:lpstr>Kokybės požymių pagal mokyklos kontekstą atitikimas</vt:lpstr>
      <vt:lpstr>Sukonkretintų kokybės požymių pagal mokyklos kontekstą įvertinimas (1)</vt:lpstr>
      <vt:lpstr>Sukonkretintų kokybės požymių pagal mokyklos kontekstą įvertinimas (2)</vt:lpstr>
      <vt:lpstr>Sukonkretintų kokybės požymių pagal mokyklos kontekstą įvertinimas (3)</vt:lpstr>
      <vt:lpstr>Sukonkretintų kokybės požymių pagal mokyklos kontekstą įvertinimas (4)</vt:lpstr>
      <vt:lpstr>Sukonkretintų kokybės požymių pagal mokyklos kontekstą įvertinimas (5)</vt:lpstr>
      <vt:lpstr>Sukonkretintų kokybės požymių pagal mokyklos kontekstą įvertinimas (6)</vt:lpstr>
      <vt:lpstr>Išvada: tobulintinos sritys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Lazdijų r. Šeštokų mokyklos įsivertinimas</dc:title>
  <dc:creator>Aurelija</dc:creator>
  <cp:lastModifiedBy>Aurelija</cp:lastModifiedBy>
  <cp:revision>31</cp:revision>
  <dcterms:created xsi:type="dcterms:W3CDTF">2018-06-11T14:35:28Z</dcterms:created>
  <dcterms:modified xsi:type="dcterms:W3CDTF">2018-07-04T05:41:39Z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